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6" r:id="rId1"/>
  </p:sldMasterIdLst>
  <p:notesMasterIdLst>
    <p:notesMasterId r:id="rId24"/>
  </p:notesMasterIdLst>
  <p:sldIdLst>
    <p:sldId id="256" r:id="rId2"/>
    <p:sldId id="278" r:id="rId3"/>
    <p:sldId id="274" r:id="rId4"/>
    <p:sldId id="259" r:id="rId5"/>
    <p:sldId id="269" r:id="rId6"/>
    <p:sldId id="270" r:id="rId7"/>
    <p:sldId id="271" r:id="rId8"/>
    <p:sldId id="272" r:id="rId9"/>
    <p:sldId id="273" r:id="rId10"/>
    <p:sldId id="279" r:id="rId11"/>
    <p:sldId id="287" r:id="rId12"/>
    <p:sldId id="285" r:id="rId13"/>
    <p:sldId id="286" r:id="rId14"/>
    <p:sldId id="282" r:id="rId15"/>
    <p:sldId id="277" r:id="rId16"/>
    <p:sldId id="288" r:id="rId17"/>
    <p:sldId id="289" r:id="rId18"/>
    <p:sldId id="290" r:id="rId19"/>
    <p:sldId id="291" r:id="rId20"/>
    <p:sldId id="265" r:id="rId21"/>
    <p:sldId id="266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ĀKUMS" id="{3625C0CC-F579-144A-B566-2BAE558E35D7}">
          <p14:sldIdLst>
            <p14:sldId id="256"/>
          </p14:sldIdLst>
        </p14:section>
        <p14:section name="IEVADS" id="{B5E2AFDE-9F1D-3E48-8C92-1BB708B4769E}">
          <p14:sldIdLst>
            <p14:sldId id="278"/>
          </p14:sldIdLst>
        </p14:section>
        <p14:section name="izmantotās tehnoloģijas" id="{30949AF1-AFD4-7441-AAA8-71922BFF8108}">
          <p14:sldIdLst>
            <p14:sldId id="274"/>
          </p14:sldIdLst>
        </p14:section>
        <p14:section name="funkcijas" id="{299A0ED7-6049-3047-B6F6-E2C3D2DAAA56}">
          <p14:sldIdLst>
            <p14:sldId id="259"/>
            <p14:sldId id="269"/>
            <p14:sldId id="270"/>
            <p14:sldId id="271"/>
            <p14:sldId id="272"/>
            <p14:sldId id="273"/>
          </p14:sldIdLst>
        </p14:section>
        <p14:section name="datubāze" id="{E1480E6F-C3CB-4241-9632-DEA73E82D6BD}">
          <p14:sldIdLst>
            <p14:sldId id="279"/>
            <p14:sldId id="287"/>
            <p14:sldId id="285"/>
            <p14:sldId id="286"/>
            <p14:sldId id="282"/>
          </p14:sldIdLst>
        </p14:section>
        <p14:section name="Testēšana" id="{5CC73798-91D4-8043-9678-2F63073D69D4}">
          <p14:sldIdLst>
            <p14:sldId id="277"/>
            <p14:sldId id="288"/>
            <p14:sldId id="289"/>
            <p14:sldId id="290"/>
            <p14:sldId id="291"/>
          </p14:sldIdLst>
        </p14:section>
        <p14:section name="Lietotāja ceļvedis" id="{420DD253-B9D7-0648-945B-7755E689959F}">
          <p14:sldIdLst>
            <p14:sldId id="265"/>
          </p14:sldIdLst>
        </p14:section>
        <p14:section name="Secinājumi" id="{D2A690E5-2A8E-5646-85B9-B3371E592132}">
          <p14:sldIdLst>
            <p14:sldId id="266"/>
          </p14:sldIdLst>
        </p14:section>
        <p14:section name="BEIGAS" id="{862B1DC0-2EA5-BF44-A9D4-96AD4A6DA279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54"/>
  </p:normalViewPr>
  <p:slideViewPr>
    <p:cSldViewPr snapToGrid="0">
      <p:cViewPr varScale="1">
        <p:scale>
          <a:sx n="104" d="100"/>
          <a:sy n="104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49F4F-3A1A-0446-9CB5-C50D788B6533}" type="datetimeFigureOut">
              <a:rPr lang="en-LV" smtClean="0"/>
              <a:t>22/05/2025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E62A2-D6E9-1044-9261-07E596A78E1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5648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Testēšana veikta, lai pārbaudītu sistēmas galveno funkcionalitāti. Pārbaudītas reģistrācijas, pieslēgšanās, datu ievades un meklēšanas funkcijas, nodrošinot sistēmas uzticamību.</a:t>
            </a:r>
          </a:p>
          <a:p>
            <a:r>
              <a:rPr lang="lv-LV" dirty="0"/>
              <a:t>Testēšana tika veikta manuāli un sadalīta vairākos veidos:</a:t>
            </a:r>
          </a:p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E62A2-D6E9-1044-9261-07E596A78E11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674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AB511-4F29-6345-8A56-AAB63637D462}" type="datetime1">
              <a:rPr lang="en-US" smtClean="0"/>
              <a:t>5/22/25</a:t>
            </a:fld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91341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62060"/>
            <a:ext cx="10515600" cy="1325563"/>
          </a:xfrm>
        </p:spPr>
        <p:txBody>
          <a:bodyPr/>
          <a:lstStyle>
            <a:lvl1pPr>
              <a:defRPr sz="40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52748"/>
            <a:ext cx="5257800" cy="3903603"/>
          </a:xfrm>
        </p:spPr>
        <p:txBody>
          <a:bodyPr/>
          <a:lstStyle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AAC5-2FD5-7147-A102-E0BF00131923}" type="datetime1">
              <a:rPr lang="en-US" smtClean="0"/>
              <a:t>5/22/25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Jelgava 2025</a:t>
            </a:r>
            <a:endParaRPr lang="en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‹#›</a:t>
            </a:fld>
            <a:endParaRPr lang="en-LV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1E422B-D232-666B-52E3-BF283BD552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2452747"/>
            <a:ext cx="5257800" cy="3903603"/>
          </a:xfrm>
        </p:spPr>
        <p:txBody>
          <a:bodyPr/>
          <a:lstStyle>
            <a:lvl1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28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8ED53-DE0A-6D4B-BB36-0E60524CE063}" type="datetime1">
              <a:rPr lang="en-US" smtClean="0"/>
              <a:t>5/22/25</a:t>
            </a:fld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Jelgava 2025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A2E9-81F7-9844-8A4F-CAE727F98C30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2EEF164-E835-C7F6-4951-92E815536C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00/index.php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C5B6C-39E8-A9EC-28D7-493F7CFA3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53762"/>
            <a:ext cx="12192000" cy="6104238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lv-LV" sz="3000" b="1" dirty="0"/>
              <a:t>JELGAVAS TEHNIKUMS</a:t>
            </a:r>
            <a:br>
              <a:rPr lang="lv-LV" sz="3000" b="1" dirty="0"/>
            </a:br>
            <a:br>
              <a:rPr lang="lv-LV" sz="3000" b="1" dirty="0"/>
            </a:br>
            <a:r>
              <a:rPr lang="lv-LV" sz="3000" b="1" dirty="0"/>
              <a:t>MĀJAS LAPAS PILOT VERSIJA UZŅĒMUMA IEKŠĒJAI STĀVVIETU REĢISTRĀCIJAS SISTĒMAI “</a:t>
            </a:r>
            <a:r>
              <a:rPr lang="lv-LV" sz="3000" b="1" i="1" dirty="0"/>
              <a:t>PARKINGPRO</a:t>
            </a:r>
            <a:r>
              <a:rPr lang="lv-LV" sz="3000" b="1" dirty="0"/>
              <a:t>”</a:t>
            </a:r>
            <a:r>
              <a:rPr lang="en-LV" sz="3000" dirty="0">
                <a:effectLst/>
              </a:rPr>
              <a:t> </a:t>
            </a:r>
            <a:br>
              <a:rPr lang="en-LV" sz="3000" dirty="0">
                <a:effectLst/>
              </a:rPr>
            </a:br>
            <a:br>
              <a:rPr lang="en-LV" sz="3000" dirty="0">
                <a:effectLst/>
              </a:rPr>
            </a:br>
            <a:r>
              <a:rPr lang="lv-LV" sz="2400" b="0" dirty="0"/>
              <a:t>KVALIFIKĀCIJAS IEGUVEI PROGRAMMĒŠANAS TEHNIĶIS </a:t>
            </a:r>
            <a:br>
              <a:rPr lang="lv-LV" sz="2400" b="0" dirty="0"/>
            </a:br>
            <a:r>
              <a:rPr lang="lv-LV" sz="2400" b="0" dirty="0"/>
              <a:t>ROBERTS JANSONS 410. GRUPA</a:t>
            </a:r>
            <a:br>
              <a:rPr lang="lv-LV" sz="3000" b="0" dirty="0"/>
            </a:br>
            <a:br>
              <a:rPr lang="lv-LV" sz="3000" dirty="0"/>
            </a:br>
            <a:r>
              <a:rPr lang="lv-LV" sz="3000" dirty="0"/>
              <a:t>JELGAVA 2025</a:t>
            </a:r>
            <a:endParaRPr lang="en-LV" sz="3000" dirty="0"/>
          </a:p>
        </p:txBody>
      </p:sp>
    </p:spTree>
    <p:extLst>
      <p:ext uri="{BB962C8B-B14F-4D97-AF65-F5344CB8AC3E}">
        <p14:creationId xmlns:p14="http://schemas.microsoft.com/office/powerpoint/2010/main" val="1839161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0CCC4-4C19-8612-405D-FCF0DA0AC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BB404-D03D-0757-1B3B-CF0DFC9E1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Sistēmas struktūra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E8ED3-6444-1805-4364-91B31F24A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Sistēmā tiek izmantotas divas tabulas: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‘’</a:t>
            </a:r>
            <a:r>
              <a:rPr lang="lv-LV" b="1" i="1" dirty="0" err="1"/>
              <a:t>users</a:t>
            </a:r>
            <a:r>
              <a:rPr lang="lv-LV" dirty="0"/>
              <a:t>’’: pārvalda lietotāja informāciju un autentifikāciju.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‘’</a:t>
            </a:r>
            <a:r>
              <a:rPr lang="lv-LV" b="1" i="1" dirty="0"/>
              <a:t>cars</a:t>
            </a:r>
            <a:r>
              <a:rPr lang="lv-LV" dirty="0"/>
              <a:t>’’: pārvalda transportlīdzekļu ierakstus.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3DBFE-A796-49A3-F854-9735825E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10</a:t>
            </a:fld>
            <a:endParaRPr lang="en-LV"/>
          </a:p>
        </p:txBody>
      </p:sp>
      <p:pic>
        <p:nvPicPr>
          <p:cNvPr id="11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1D85785F-4B6F-EA3C-387C-88953357E2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6634664" y="3429000"/>
            <a:ext cx="2563513" cy="1887479"/>
          </a:xfrm>
          <a:prstGeom prst="rect">
            <a:avLst/>
          </a:prstGeom>
        </p:spPr>
      </p:pic>
      <p:pic>
        <p:nvPicPr>
          <p:cNvPr id="12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B3B7B413-0C22-06A9-CC1E-B7A88879E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21" b="64659"/>
          <a:stretch>
            <a:fillRect/>
          </a:stretch>
        </p:blipFill>
        <p:spPr>
          <a:xfrm>
            <a:off x="9606365" y="1243764"/>
            <a:ext cx="2563513" cy="2417968"/>
          </a:xfrm>
          <a:prstGeom prst="rect">
            <a:avLst/>
          </a:prstGeom>
        </p:spPr>
      </p:pic>
      <p:pic>
        <p:nvPicPr>
          <p:cNvPr id="14" name="Content Placeholder 6" descr="A blue line drawing of a person and a box&#10;&#10;AI-generated content may be incorrect.">
            <a:extLst>
              <a:ext uri="{FF2B5EF4-FFF2-40B4-BE49-F238E27FC236}">
                <a16:creationId xmlns:a16="http://schemas.microsoft.com/office/drawing/2014/main" id="{0B132CF0-1C63-312E-2F80-EC41CEC8D7A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8" b="36230" l="8301" r="38477">
                        <a14:foregroundMark x1="37109" y1="26172" x2="37109" y2="26172"/>
                        <a14:foregroundMark x1="33789" y1="27051" x2="33789" y2="27051"/>
                        <a14:foregroundMark x1="22363" y1="8105" x2="22363" y2="8105"/>
                        <a14:foregroundMark x1="38477" y1="26172" x2="38477" y2="26172"/>
                        <a14:backgroundMark x1="36621" y1="26367" x2="36621" y2="26367"/>
                        <a14:backgroundMark x1="36621" y1="26563" x2="36621" y2="26563"/>
                        <a14:backgroundMark x1="36621" y1="26563" x2="36621" y2="26563"/>
                        <a14:backgroundMark x1="36621" y1="26563" x2="36621" y2="26563"/>
                        <a14:backgroundMark x1="36621" y1="26465" x2="36621" y2="26465"/>
                      </a14:backgroundRemoval>
                    </a14:imgEffect>
                  </a14:imgLayer>
                </a14:imgProps>
              </a:ext>
            </a:extLst>
          </a:blip>
          <a:srcRect l="4641" t="5848" r="58682" b="60194"/>
          <a:stretch>
            <a:fillRect/>
          </a:stretch>
        </p:blipFill>
        <p:spPr>
          <a:xfrm>
            <a:off x="7029009" y="1774253"/>
            <a:ext cx="2038692" cy="1887479"/>
          </a:xfrm>
        </p:spPr>
      </p:pic>
      <p:pic>
        <p:nvPicPr>
          <p:cNvPr id="15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41089558-302E-3C8A-9556-F2350C1BA3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9198177" y="3460809"/>
            <a:ext cx="2563513" cy="188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86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36B2F-644D-6394-0EA5-830885918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A9A5-C12A-909E-D02F-524673DAC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‘’</a:t>
            </a:r>
            <a:r>
              <a:rPr lang="lv-LV" i="1" dirty="0" err="1"/>
              <a:t>users</a:t>
            </a:r>
            <a:r>
              <a:rPr lang="lv-LV" dirty="0"/>
              <a:t>’’ TABULA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BD729-A4F4-ECCC-3D67-12445666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11</a:t>
            </a:fld>
            <a:endParaRPr lang="en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B49E859-A94D-364C-808F-765CE3C9E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94976"/>
              </p:ext>
            </p:extLst>
          </p:nvPr>
        </p:nvGraphicFramePr>
        <p:xfrm>
          <a:off x="442743" y="1873404"/>
          <a:ext cx="11306509" cy="3626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4">
                  <a:extLst>
                    <a:ext uri="{9D8B030D-6E8A-4147-A177-3AD203B41FA5}">
                      <a16:colId xmlns:a16="http://schemas.microsoft.com/office/drawing/2014/main" val="2101196948"/>
                    </a:ext>
                  </a:extLst>
                </a:gridCol>
                <a:gridCol w="1775825">
                  <a:extLst>
                    <a:ext uri="{9D8B030D-6E8A-4147-A177-3AD203B41FA5}">
                      <a16:colId xmlns:a16="http://schemas.microsoft.com/office/drawing/2014/main" val="86231234"/>
                    </a:ext>
                  </a:extLst>
                </a:gridCol>
                <a:gridCol w="3277867">
                  <a:extLst>
                    <a:ext uri="{9D8B030D-6E8A-4147-A177-3AD203B41FA5}">
                      <a16:colId xmlns:a16="http://schemas.microsoft.com/office/drawing/2014/main" val="4120306392"/>
                    </a:ext>
                  </a:extLst>
                </a:gridCol>
                <a:gridCol w="3662013">
                  <a:extLst>
                    <a:ext uri="{9D8B030D-6E8A-4147-A177-3AD203B41FA5}">
                      <a16:colId xmlns:a16="http://schemas.microsoft.com/office/drawing/2014/main" val="1831790543"/>
                    </a:ext>
                  </a:extLst>
                </a:gridCol>
              </a:tblGrid>
              <a:tr h="4281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Nosaukums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Tips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Atribūti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Komentāri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710914"/>
                  </a:ext>
                </a:extLst>
              </a:tr>
              <a:tr h="8562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id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integer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NULL, PRIMARY KEY, AUTO_INCREMENT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Lietotāja unikālais identifikators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910025"/>
                  </a:ext>
                </a:extLst>
              </a:tr>
              <a:tr h="4281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username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varchar</a:t>
                      </a:r>
                      <a:r>
                        <a:rPr lang="lv-LV" sz="2400" i="1" dirty="0">
                          <a:effectLst/>
                        </a:rPr>
                        <a:t>(255)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Lietotājvārds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1290577"/>
                  </a:ext>
                </a:extLst>
              </a:tr>
              <a:tr h="4281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password_hash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Lietotāja šifrētā parole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7197408"/>
                  </a:ext>
                </a:extLst>
              </a:tr>
              <a:tr h="7430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email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Lietotāja e-pasta adrese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90043"/>
                  </a:ext>
                </a:extLst>
              </a:tr>
              <a:tr h="7430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created_at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timestamp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Konta izveides datums un laiks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2160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56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A2FF-B189-095B-7896-3E3AC204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2B5C0-4BA3-5081-5C0E-0B3607F8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‘’</a:t>
            </a:r>
            <a:r>
              <a:rPr lang="lv-LV" i="1" dirty="0"/>
              <a:t>cars</a:t>
            </a:r>
            <a:r>
              <a:rPr lang="lv-LV" dirty="0"/>
              <a:t>’’ TABULA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71AB4-98E2-A28D-4C94-398F99726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10515599" cy="3903603"/>
          </a:xfrm>
        </p:spPr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E57F5-E891-1C57-77C1-8FA3FBE83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12</a:t>
            </a:fld>
            <a:endParaRPr lang="en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639228B-B421-5E95-7692-7C66C7178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40056"/>
              </p:ext>
            </p:extLst>
          </p:nvPr>
        </p:nvGraphicFramePr>
        <p:xfrm>
          <a:off x="442743" y="1873404"/>
          <a:ext cx="11306509" cy="4482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4">
                  <a:extLst>
                    <a:ext uri="{9D8B030D-6E8A-4147-A177-3AD203B41FA5}">
                      <a16:colId xmlns:a16="http://schemas.microsoft.com/office/drawing/2014/main" val="2101196948"/>
                    </a:ext>
                  </a:extLst>
                </a:gridCol>
                <a:gridCol w="1775825">
                  <a:extLst>
                    <a:ext uri="{9D8B030D-6E8A-4147-A177-3AD203B41FA5}">
                      <a16:colId xmlns:a16="http://schemas.microsoft.com/office/drawing/2014/main" val="86231234"/>
                    </a:ext>
                  </a:extLst>
                </a:gridCol>
                <a:gridCol w="3277867">
                  <a:extLst>
                    <a:ext uri="{9D8B030D-6E8A-4147-A177-3AD203B41FA5}">
                      <a16:colId xmlns:a16="http://schemas.microsoft.com/office/drawing/2014/main" val="4120306392"/>
                    </a:ext>
                  </a:extLst>
                </a:gridCol>
                <a:gridCol w="3662013">
                  <a:extLst>
                    <a:ext uri="{9D8B030D-6E8A-4147-A177-3AD203B41FA5}">
                      <a16:colId xmlns:a16="http://schemas.microsoft.com/office/drawing/2014/main" val="1831790543"/>
                    </a:ext>
                  </a:extLst>
                </a:gridCol>
              </a:tblGrid>
              <a:tr h="42812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Nosaukums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Tips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Atribūti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Komentāri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3280710914"/>
                  </a:ext>
                </a:extLst>
              </a:tr>
              <a:tr h="8562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id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integer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NULL, PRIMARY KEY, AUTO_INCREMENT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Transportlīdzekļa unikālais identifikators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04910025"/>
                  </a:ext>
                </a:extLst>
              </a:tr>
              <a:tr h="4281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owner_first_name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Īpašnieka vārds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111290577"/>
                  </a:ext>
                </a:extLst>
              </a:tr>
              <a:tr h="4281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owner_last_name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Īpašnieka uzvārds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937197408"/>
                  </a:ext>
                </a:extLst>
              </a:tr>
              <a:tr h="7430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owner_phone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Īpašnieka tālruņa numurs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402290043"/>
                  </a:ext>
                </a:extLst>
              </a:tr>
              <a:tr h="7430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owner_email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Īpašnieka e-pasta adrese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532160417"/>
                  </a:ext>
                </a:extLst>
              </a:tr>
              <a:tr h="8562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license_plate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varchar(255)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Transportlīdzekļa reģistrācijas numurs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348072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886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DC1C1-BC7E-F0D4-22E4-182EDBF56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22BA7-BB23-9F0C-EDA4-A4758DE8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‘’</a:t>
            </a:r>
            <a:r>
              <a:rPr lang="lv-LV" i="1" dirty="0"/>
              <a:t>cars</a:t>
            </a:r>
            <a:r>
              <a:rPr lang="lv-LV" dirty="0"/>
              <a:t>’’ TABULA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C0C60-EA19-8668-B88E-CAB5322E6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10515599" cy="3903603"/>
          </a:xfrm>
        </p:spPr>
        <p:txBody>
          <a:bodyPr/>
          <a:lstStyle/>
          <a:p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DFF9C-50D1-80B5-8D0B-273606AC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13</a:t>
            </a:fld>
            <a:endParaRPr lang="en-LV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5430CA7-772E-5541-1861-623794A0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349600"/>
              </p:ext>
            </p:extLst>
          </p:nvPr>
        </p:nvGraphicFramePr>
        <p:xfrm>
          <a:off x="442743" y="1873403"/>
          <a:ext cx="11306509" cy="4482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4">
                  <a:extLst>
                    <a:ext uri="{9D8B030D-6E8A-4147-A177-3AD203B41FA5}">
                      <a16:colId xmlns:a16="http://schemas.microsoft.com/office/drawing/2014/main" val="2101196948"/>
                    </a:ext>
                  </a:extLst>
                </a:gridCol>
                <a:gridCol w="1775825">
                  <a:extLst>
                    <a:ext uri="{9D8B030D-6E8A-4147-A177-3AD203B41FA5}">
                      <a16:colId xmlns:a16="http://schemas.microsoft.com/office/drawing/2014/main" val="86231234"/>
                    </a:ext>
                  </a:extLst>
                </a:gridCol>
                <a:gridCol w="3277867">
                  <a:extLst>
                    <a:ext uri="{9D8B030D-6E8A-4147-A177-3AD203B41FA5}">
                      <a16:colId xmlns:a16="http://schemas.microsoft.com/office/drawing/2014/main" val="4120306392"/>
                    </a:ext>
                  </a:extLst>
                </a:gridCol>
                <a:gridCol w="3662013">
                  <a:extLst>
                    <a:ext uri="{9D8B030D-6E8A-4147-A177-3AD203B41FA5}">
                      <a16:colId xmlns:a16="http://schemas.microsoft.com/office/drawing/2014/main" val="1831790543"/>
                    </a:ext>
                  </a:extLst>
                </a:gridCol>
              </a:tblGrid>
              <a:tr h="45334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Nosaukums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Tips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Atribūti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Komentāri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3280710914"/>
                  </a:ext>
                </a:extLst>
              </a:tr>
              <a:tr h="906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make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varchar</a:t>
                      </a:r>
                      <a:r>
                        <a:rPr lang="lv-LV" sz="2400" i="1" dirty="0">
                          <a:effectLst/>
                        </a:rPr>
                        <a:t>(255)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NOT NULL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Transportlīdzekļa marka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04910025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time_from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timestamp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Transportlīdzekļa novietošanas sākuma laiks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111290577"/>
                  </a:ext>
                </a:extLst>
              </a:tr>
              <a:tr h="7746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time_to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 err="1">
                          <a:effectLst/>
                        </a:rPr>
                        <a:t>timestamp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Transportlīdzekļa novietošanas beigu laiks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2937197408"/>
                  </a:ext>
                </a:extLst>
              </a:tr>
              <a:tr h="786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user_id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integer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NULL, FOREIGN KEY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Saistība ar lietotāju tabulu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402290043"/>
                  </a:ext>
                </a:extLst>
              </a:tr>
              <a:tr h="7868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created_at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>
                          <a:effectLst/>
                        </a:rPr>
                        <a:t>timestamp</a:t>
                      </a:r>
                      <a:endParaRPr lang="en-LV" sz="2400" i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i="1" dirty="0">
                          <a:effectLst/>
                        </a:rPr>
                        <a:t>NOT NULL</a:t>
                      </a:r>
                      <a:endParaRPr lang="en-LV" sz="24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Ieraksta izveides datums un laiks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532160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470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28FD5-1A62-FC72-6B0F-45741C2ED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6003550"/>
            <a:ext cx="12192001" cy="854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400" dirty="0"/>
              <a:t>Tabulas savienotas ar ārējo atslēgu (</a:t>
            </a:r>
            <a:r>
              <a:rPr lang="lv-LV" sz="2400" i="1" dirty="0" err="1"/>
              <a:t>foreign</a:t>
            </a:r>
            <a:r>
              <a:rPr lang="lv-LV" sz="2400" i="1" dirty="0"/>
              <a:t> </a:t>
            </a:r>
            <a:r>
              <a:rPr lang="lv-LV" sz="2400" i="1" dirty="0" err="1"/>
              <a:t>key</a:t>
            </a:r>
            <a:r>
              <a:rPr lang="lv-LV" sz="2400" dirty="0"/>
              <a:t>), kas nodrošina datu loģisko sasaisti.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80997-79CB-AE42-2E0A-B8B87BFAE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14</a:t>
            </a:fld>
            <a:endParaRPr lang="en-LV"/>
          </a:p>
        </p:txBody>
      </p:sp>
      <p:pic>
        <p:nvPicPr>
          <p:cNvPr id="6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CBF678A-DFE0-02DD-F1C9-9944FE977D00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2305651" y="689990"/>
            <a:ext cx="7580697" cy="5478020"/>
          </a:xfrm>
        </p:spPr>
      </p:pic>
    </p:spTree>
    <p:extLst>
      <p:ext uri="{BB962C8B-B14F-4D97-AF65-F5344CB8AC3E}">
        <p14:creationId xmlns:p14="http://schemas.microsoft.com/office/powerpoint/2010/main" val="3918422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036C3-3E4A-01AB-9F07-A499129B2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Testēšana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26784-A462-E207-B695-4D51A88E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5933661" cy="39036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Funkcionālā testēšana:</a:t>
            </a:r>
            <a:r>
              <a:rPr lang="lv-LV" dirty="0"/>
              <a:t> pārbauda, vai funkcijas darbojas atbilstoši specifikācijām.</a:t>
            </a:r>
          </a:p>
          <a:p>
            <a:pPr marL="0" indent="0">
              <a:buNone/>
            </a:pPr>
            <a:r>
              <a:rPr lang="lv-LV" b="1" dirty="0"/>
              <a:t>Integrācijas testēšana: </a:t>
            </a:r>
            <a:r>
              <a:rPr lang="lv-LV" dirty="0"/>
              <a:t>testē lietotāja saskarnes saziņu ar datubāzi.</a:t>
            </a:r>
          </a:p>
          <a:p>
            <a:pPr marL="0" indent="0">
              <a:buNone/>
            </a:pPr>
            <a:r>
              <a:rPr lang="lv-LV" b="1" dirty="0"/>
              <a:t>Validācijas testēšana: </a:t>
            </a:r>
            <a:r>
              <a:rPr lang="lv-LV" dirty="0"/>
              <a:t>pārbauda ievades lauku pareizību.</a:t>
            </a:r>
          </a:p>
          <a:p>
            <a:pPr marL="0" indent="0">
              <a:buNone/>
            </a:pPr>
            <a:r>
              <a:rPr lang="lv-LV" dirty="0"/>
              <a:t>Testēšana tika veikta </a:t>
            </a:r>
            <a:r>
              <a:rPr lang="lv-LV" b="1" dirty="0"/>
              <a:t>manuāli</a:t>
            </a:r>
            <a:r>
              <a:rPr lang="lv-LV" dirty="0"/>
              <a:t> un sadalīta vairākos veidos.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F0DCD-C2E6-1156-F912-3D1AC7A2F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15</a:t>
            </a:fld>
            <a:endParaRPr lang="en-LV"/>
          </a:p>
        </p:txBody>
      </p:sp>
      <p:pic>
        <p:nvPicPr>
          <p:cNvPr id="7" name="Picture 6" descr="A blue line drawing of a computer&#10;&#10;AI-generated content may be incorrect.">
            <a:extLst>
              <a:ext uri="{FF2B5EF4-FFF2-40B4-BE49-F238E27FC236}">
                <a16:creationId xmlns:a16="http://schemas.microsoft.com/office/drawing/2014/main" id="{5BD24190-0E33-71F2-11ED-DAA5B62E2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20" b="72852" l="2930" r="27637">
                        <a14:foregroundMark x1="24316" y1="70117" x2="24316" y2="70117"/>
                        <a14:foregroundMark x1="17480" y1="65723" x2="17480" y2="65723"/>
                        <a14:foregroundMark x1="17188" y1="70020" x2="17188" y2="70020"/>
                        <a14:foregroundMark x1="19141" y1="72852" x2="19141" y2="72852"/>
                        <a14:foregroundMark x1="19824" y1="30469" x2="19824" y2="30469"/>
                        <a14:foregroundMark x1="15430" y1="22266" x2="15430" y2="22266"/>
                      </a14:backgroundRemoval>
                    </a14:imgEffect>
                  </a14:imgLayer>
                </a14:imgProps>
              </a:ext>
            </a:extLst>
          </a:blip>
          <a:srcRect r="69141" b="23047"/>
          <a:stretch>
            <a:fillRect/>
          </a:stretch>
        </p:blipFill>
        <p:spPr>
          <a:xfrm>
            <a:off x="7354354" y="1248551"/>
            <a:ext cx="1829713" cy="4562702"/>
          </a:xfrm>
          <a:prstGeom prst="rect">
            <a:avLst/>
          </a:prstGeom>
        </p:spPr>
      </p:pic>
      <p:pic>
        <p:nvPicPr>
          <p:cNvPr id="9" name="Picture 8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A727D8B6-B07A-7908-8C68-5BD4A6B9F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617" b="75098" l="3320" r="30176">
                        <a14:foregroundMark x1="29590" y1="50977" x2="29590" y2="50977"/>
                        <a14:foregroundMark x1="21289" y1="42285" x2="21289" y2="42285"/>
                        <a14:foregroundMark x1="12793" y1="48145" x2="12793" y2="48145"/>
                        <a14:foregroundMark x1="26270" y1="63672" x2="26270" y2="63672"/>
                        <a14:foregroundMark x1="19043" y1="67188" x2="19043" y2="67188"/>
                        <a14:foregroundMark x1="20508" y1="75098" x2="20508" y2="75098"/>
                        <a14:foregroundMark x1="18555" y1="23828" x2="18555" y2="23828"/>
                        <a14:foregroundMark x1="18750" y1="18262" x2="18750" y2="18262"/>
                        <a14:foregroundMark x1="22363" y1="12598" x2="22363" y2="12598"/>
                        <a14:foregroundMark x1="16016" y1="12988" x2="16016" y2="12988"/>
                        <a14:foregroundMark x1="10645" y1="14355" x2="10645" y2="14355"/>
                      </a14:backgroundRemoval>
                    </a14:imgEffect>
                  </a14:imgLayer>
                </a14:imgProps>
              </a:ext>
            </a:extLst>
          </a:blip>
          <a:srcRect r="66389" b="23047"/>
          <a:stretch>
            <a:fillRect/>
          </a:stretch>
        </p:blipFill>
        <p:spPr>
          <a:xfrm>
            <a:off x="9360954" y="1248551"/>
            <a:ext cx="1992846" cy="456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9460E1-9AF4-1820-77DD-FF3D1E2DB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48"/>
            <a:ext cx="10515600" cy="3903603"/>
          </a:xfrm>
        </p:spPr>
        <p:txBody>
          <a:bodyPr/>
          <a:lstStyle/>
          <a:p>
            <a:endParaRPr lang="en-LV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AE22504-0E4C-0F96-21C7-3EC63AF0D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570851"/>
              </p:ext>
            </p:extLst>
          </p:nvPr>
        </p:nvGraphicFramePr>
        <p:xfrm>
          <a:off x="838200" y="2452747"/>
          <a:ext cx="10515600" cy="3903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2197">
                  <a:extLst>
                    <a:ext uri="{9D8B030D-6E8A-4147-A177-3AD203B41FA5}">
                      <a16:colId xmlns:a16="http://schemas.microsoft.com/office/drawing/2014/main" val="749239279"/>
                    </a:ext>
                  </a:extLst>
                </a:gridCol>
                <a:gridCol w="5407779">
                  <a:extLst>
                    <a:ext uri="{9D8B030D-6E8A-4147-A177-3AD203B41FA5}">
                      <a16:colId xmlns:a16="http://schemas.microsoft.com/office/drawing/2014/main" val="2054464442"/>
                    </a:ext>
                  </a:extLst>
                </a:gridCol>
                <a:gridCol w="4145624">
                  <a:extLst>
                    <a:ext uri="{9D8B030D-6E8A-4147-A177-3AD203B41FA5}">
                      <a16:colId xmlns:a16="http://schemas.microsoft.com/office/drawing/2014/main" val="584440832"/>
                    </a:ext>
                  </a:extLst>
                </a:gridCol>
              </a:tblGrid>
              <a:tr h="4337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N.P.K.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Situācija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Rezultāts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1786911"/>
                  </a:ext>
                </a:extLst>
              </a:tr>
              <a:tr h="8674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1.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Lietotājs aizpilda visus laukus korekti ar unikālu lietotājvārdu.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Sistēma veiksmīgi reģistrē lietotāju un izveido kontu.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6628091"/>
                  </a:ext>
                </a:extLst>
              </a:tr>
              <a:tr h="1301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2.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Lietotājs mēģina reģistrēties, neaizpildot kādu no obligātajiem laukiem.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Pie konkrētā lauka parāda kļūdas ziņojumu: "Please fill in this field!".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041383"/>
                  </a:ext>
                </a:extLst>
              </a:tr>
              <a:tr h="1301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3.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Lietotājs ievada lietotājvārdu, kas jau ir reģistrēts datubāzē.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Sistēma parāda kļūdas ziņojumu: "Kļūda! Lietotājvārds jau eksistē!".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819202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3C0D1AC-4FE4-2070-6EB5-2DD3F2C0D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REĢISTRĀCIJAS FUNKCIJAS TESTPIEMĒRI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28706-0FE9-5EF6-00ED-2D44D4C75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7353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5B474-F59D-B84A-D914-FEC8CF879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D8C13-23C8-D6F0-B0B1-0E3CDCD6B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PIETEIKŠANĀS FUNKCIJAS TESTPIEMĒRI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5A9AC-9438-4F34-470C-BF2D5B36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17</a:t>
            </a:fld>
            <a:endParaRPr lang="en-LV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B49C423-57FE-EE2D-EDD1-C96863A17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48"/>
            <a:ext cx="10515600" cy="3903603"/>
          </a:xfrm>
        </p:spPr>
        <p:txBody>
          <a:bodyPr/>
          <a:lstStyle/>
          <a:p>
            <a:endParaRPr lang="en-LV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1C3A83B-D80E-3A6C-8776-95EFA96CF5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774019"/>
              </p:ext>
            </p:extLst>
          </p:nvPr>
        </p:nvGraphicFramePr>
        <p:xfrm>
          <a:off x="838200" y="2452747"/>
          <a:ext cx="10515600" cy="3903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1556">
                  <a:extLst>
                    <a:ext uri="{9D8B030D-6E8A-4147-A177-3AD203B41FA5}">
                      <a16:colId xmlns:a16="http://schemas.microsoft.com/office/drawing/2014/main" val="3932845987"/>
                    </a:ext>
                  </a:extLst>
                </a:gridCol>
                <a:gridCol w="4188063">
                  <a:extLst>
                    <a:ext uri="{9D8B030D-6E8A-4147-A177-3AD203B41FA5}">
                      <a16:colId xmlns:a16="http://schemas.microsoft.com/office/drawing/2014/main" val="3982378350"/>
                    </a:ext>
                  </a:extLst>
                </a:gridCol>
                <a:gridCol w="5225981">
                  <a:extLst>
                    <a:ext uri="{9D8B030D-6E8A-4147-A177-3AD203B41FA5}">
                      <a16:colId xmlns:a16="http://schemas.microsoft.com/office/drawing/2014/main" val="1359449420"/>
                    </a:ext>
                  </a:extLst>
                </a:gridCol>
              </a:tblGrid>
              <a:tr h="3548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N.P.K.</a:t>
                      </a:r>
                      <a:endParaRPr lang="en-LV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200">
                          <a:effectLst/>
                        </a:rPr>
                        <a:t>Situācija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200">
                          <a:effectLst/>
                        </a:rPr>
                        <a:t>Rezultāts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8698542"/>
                  </a:ext>
                </a:extLst>
              </a:tr>
              <a:tr h="7097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 dirty="0">
                          <a:effectLst/>
                        </a:rPr>
                        <a:t>1.</a:t>
                      </a:r>
                      <a:endParaRPr lang="en-LV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Lietotājs ievada pareizu lietotājvārdu un paroli.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Sistēma veiksmīgi pieslēdz lietotāju sistēmai.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511653"/>
                  </a:ext>
                </a:extLst>
              </a:tr>
              <a:tr h="1419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2.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 dirty="0">
                          <a:effectLst/>
                        </a:rPr>
                        <a:t>Lietotājs ievada pareizu lietotājvārdu, bet nepareizu paroli.</a:t>
                      </a:r>
                      <a:endParaRPr lang="en-LV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Sistēma parāda kļūdas ziņojumu: " Pieteikšanās kļūda! Nepareizs lietotājvārds un/vai parole! Problēmu gadījumā sazināties ar Administratoru!".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9957482"/>
                  </a:ext>
                </a:extLst>
              </a:tr>
              <a:tr h="14194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3.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>
                          <a:effectLst/>
                        </a:rPr>
                        <a:t>Lietotājs ievada lietotājvārdu, kas neeksistē sistēmā.</a:t>
                      </a:r>
                      <a:endParaRPr lang="en-LV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200" dirty="0">
                          <a:effectLst/>
                        </a:rPr>
                        <a:t>Sistēma parāda kļūdas ziņojumu: " Pieteikšanās kļūda! Nepareizs lietotājvārds un/vai parole! Problēmu gadījumā sazināties ar Administratoru!".</a:t>
                      </a:r>
                      <a:endParaRPr lang="en-LV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707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1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E3D99-8EE3-902C-5F36-0A71FED71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BFB2B-EC89-D0F8-6E5E-1C3EC8197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TRANSPORTLĪDZEKĻA PIEVIENOŠANAS TESTPIEMĒRI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C586C-E4EE-8FB5-9340-3017F2FDE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18</a:t>
            </a:fld>
            <a:endParaRPr lang="en-LV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A9880A-8130-6BED-7FD6-BEE8BF341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48"/>
            <a:ext cx="10515600" cy="3903603"/>
          </a:xfrm>
        </p:spPr>
        <p:txBody>
          <a:bodyPr/>
          <a:lstStyle/>
          <a:p>
            <a:endParaRPr lang="en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AFDE185-3397-644B-7D8B-A48FDEB22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494880"/>
              </p:ext>
            </p:extLst>
          </p:nvPr>
        </p:nvGraphicFramePr>
        <p:xfrm>
          <a:off x="1" y="2087623"/>
          <a:ext cx="12192000" cy="4186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4499">
                  <a:extLst>
                    <a:ext uri="{9D8B030D-6E8A-4147-A177-3AD203B41FA5}">
                      <a16:colId xmlns:a16="http://schemas.microsoft.com/office/drawing/2014/main" val="2586105233"/>
                    </a:ext>
                  </a:extLst>
                </a:gridCol>
                <a:gridCol w="4787651">
                  <a:extLst>
                    <a:ext uri="{9D8B030D-6E8A-4147-A177-3AD203B41FA5}">
                      <a16:colId xmlns:a16="http://schemas.microsoft.com/office/drawing/2014/main" val="1698878861"/>
                    </a:ext>
                  </a:extLst>
                </a:gridCol>
                <a:gridCol w="6689850">
                  <a:extLst>
                    <a:ext uri="{9D8B030D-6E8A-4147-A177-3AD203B41FA5}">
                      <a16:colId xmlns:a16="http://schemas.microsoft.com/office/drawing/2014/main" val="2550407820"/>
                    </a:ext>
                  </a:extLst>
                </a:gridCol>
              </a:tblGrid>
              <a:tr h="1970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800" dirty="0">
                          <a:effectLst/>
                        </a:rPr>
                        <a:t>N.P.K.</a:t>
                      </a:r>
                      <a:endParaRPr lang="en-LV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800" dirty="0">
                          <a:effectLst/>
                        </a:rPr>
                        <a:t>Situācija</a:t>
                      </a:r>
                      <a:endParaRPr lang="en-LV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800">
                          <a:effectLst/>
                        </a:rPr>
                        <a:t>Rezultāts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6507278"/>
                  </a:ext>
                </a:extLst>
              </a:tr>
              <a:tr h="3940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 dirty="0">
                          <a:effectLst/>
                        </a:rPr>
                        <a:t>1.</a:t>
                      </a:r>
                      <a:endParaRPr lang="en-LV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ievada visus nepieciešamos laukus korekti.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Transportlīdzeklis tiek veiksmīgi saglabāts datubāzē.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139791"/>
                  </a:ext>
                </a:extLst>
              </a:tr>
              <a:tr h="523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2.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mēģina pievienot ierakstu ar vienu vai vairākiem neaizpildītiem laukiem.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Sistēma parāda kļūdas ziņojumu pie neaizpildītā lauka: "Please fill in this field".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995697"/>
                  </a:ext>
                </a:extLst>
              </a:tr>
              <a:tr h="87171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3.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ievada e-pastu, kas neatbilst formāta prasībām.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Sistēma parāda kļūdas ziņojumu: "</a:t>
                      </a:r>
                      <a:r>
                        <a:rPr lang="en-GB" sz="1800">
                          <a:effectLst/>
                        </a:rPr>
                        <a:t> Please include an ‘@’ in the email address.</a:t>
                      </a:r>
                      <a:r>
                        <a:rPr lang="lv-LV" sz="1800">
                          <a:effectLst/>
                        </a:rPr>
                        <a:t> ‘(parādās teksts ko lietotājs ir ievadījis)’ </a:t>
                      </a:r>
                      <a:r>
                        <a:rPr lang="en-GB" sz="1800">
                          <a:effectLst/>
                        </a:rPr>
                        <a:t>is missing an ‘@’</a:t>
                      </a:r>
                      <a:r>
                        <a:rPr lang="lv-LV" sz="1800">
                          <a:effectLst/>
                        </a:rPr>
                        <a:t>.".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8035872"/>
                  </a:ext>
                </a:extLst>
              </a:tr>
              <a:tr h="5230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4.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ievada ciparus un simbolus vai tikai simbolus telefona numura laukā.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Sistēma parāda kļūdas ziņojumu: "Telefona numuram jābūt tikai cipariem.".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90683"/>
                  </a:ext>
                </a:extLst>
              </a:tr>
              <a:tr h="697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5.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ievada transportalīdzekļa reģistrācijas numuru, kas norādītajā laika periodā ir aktīvs.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Sistēma parāda kļūdas ziņojumu: "Transportlīdzekļa reģistrācijas numurs jau ir reģistrēts šajā laika periodā.".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1777290"/>
                  </a:ext>
                </a:extLst>
              </a:tr>
              <a:tr h="697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6.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>
                          <a:effectLst/>
                        </a:rPr>
                        <a:t>Lietotājs vadot laika periodu norāda laiku no jaunāku nekā laiku līdz.</a:t>
                      </a:r>
                      <a:endParaRPr lang="en-LV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1800" dirty="0">
                          <a:effectLst/>
                        </a:rPr>
                        <a:t>Sistēma parāda kļūdas ziņojumu: "Atstāšanas laikam līdz jābūt vēlākam par atstāšanas laiku no.".</a:t>
                      </a:r>
                      <a:endParaRPr lang="en-LV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6855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953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0466C-7ECE-72E8-D272-B7EDA32E5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A126B-6B72-50CB-5C81-1146065B9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TRANSPORTLĪDZEKĻA MEKLĒŠANAS TESTPIEMĒRI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2EC79-BAFB-9A2B-6C32-D5C59C6F1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19</a:t>
            </a:fld>
            <a:endParaRPr lang="en-LV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DFB05C-BDCC-A280-59D7-E5238FD0F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10515599" cy="3903603"/>
          </a:xfrm>
        </p:spPr>
        <p:txBody>
          <a:bodyPr/>
          <a:lstStyle/>
          <a:p>
            <a:endParaRPr lang="en-LV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61E10A-A295-CE40-A191-ECF81902A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98208"/>
              </p:ext>
            </p:extLst>
          </p:nvPr>
        </p:nvGraphicFramePr>
        <p:xfrm>
          <a:off x="838197" y="2452747"/>
          <a:ext cx="10515599" cy="390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1086">
                  <a:extLst>
                    <a:ext uri="{9D8B030D-6E8A-4147-A177-3AD203B41FA5}">
                      <a16:colId xmlns:a16="http://schemas.microsoft.com/office/drawing/2014/main" val="2664157754"/>
                    </a:ext>
                  </a:extLst>
                </a:gridCol>
                <a:gridCol w="5346141">
                  <a:extLst>
                    <a:ext uri="{9D8B030D-6E8A-4147-A177-3AD203B41FA5}">
                      <a16:colId xmlns:a16="http://schemas.microsoft.com/office/drawing/2014/main" val="4256152401"/>
                    </a:ext>
                  </a:extLst>
                </a:gridCol>
                <a:gridCol w="4098372">
                  <a:extLst>
                    <a:ext uri="{9D8B030D-6E8A-4147-A177-3AD203B41FA5}">
                      <a16:colId xmlns:a16="http://schemas.microsoft.com/office/drawing/2014/main" val="1973571063"/>
                    </a:ext>
                  </a:extLst>
                </a:gridCol>
              </a:tblGrid>
              <a:tr h="7807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 dirty="0">
                          <a:effectLst/>
                        </a:rPr>
                        <a:t>N.P.K.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Situācija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2400">
                          <a:effectLst/>
                        </a:rPr>
                        <a:t>Rezultāts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0961077"/>
                  </a:ext>
                </a:extLst>
              </a:tr>
              <a:tr h="1561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1.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Lietotājs meklē transportlīdzekli, ievadot pareizu reģistrācijas numuru.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Sistēma atgriež meklēto transportlīdzekļa ierakstu.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3964621"/>
                  </a:ext>
                </a:extLst>
              </a:tr>
              <a:tr h="15614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2.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>
                          <a:effectLst/>
                        </a:rPr>
                        <a:t>Lietotājs ievada tukšus vai nederīgus meklēšanas kritērijus.</a:t>
                      </a:r>
                      <a:endParaRPr lang="en-LV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sz="2400" dirty="0">
                          <a:effectLst/>
                        </a:rPr>
                        <a:t>Sistēma atgriež tukšu tabulu.</a:t>
                      </a:r>
                      <a:endParaRPr lang="en-LV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5060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548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98C24-681A-FED9-BEED-BE4B279FB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Kas ir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06866-26AF-40A4-4C89-7FCB16ABC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10515600" cy="3903603"/>
          </a:xfrm>
        </p:spPr>
        <p:txBody>
          <a:bodyPr/>
          <a:lstStyle/>
          <a:p>
            <a:pPr marL="0" indent="0" algn="just">
              <a:buNone/>
            </a:pPr>
            <a:r>
              <a:rPr lang="lv-LV" dirty="0"/>
              <a:t>“ParkingPro” ir iekšējās lietošanas mājaslapas pilotprojekts uzņēmuma transportlīdzekļu reģistrācijai un pārvaldībai. </a:t>
            </a:r>
          </a:p>
          <a:p>
            <a:pPr marL="0" indent="0">
              <a:buNone/>
            </a:pPr>
            <a:r>
              <a:rPr lang="lv-LV" dirty="0"/>
              <a:t>Sistēma palīdz efektīvāk organizēt klientu automašīnu novietošanu uzņēmuma teritorijā, vienlaikus nodrošinot datu pārskatāmību, drošību un efektīvu pārvaldību.</a:t>
            </a:r>
          </a:p>
          <a:p>
            <a:pPr marL="0" indent="0">
              <a:buNone/>
            </a:pPr>
            <a:r>
              <a:rPr lang="lv-LV" dirty="0"/>
              <a:t>Projekta mērķis ir izveidot sistēmu, kas ļauj reģistrēt klientu un viņu transportlīdzekļu datus, nodrošinot drošu datu piekļuvi tikai autorizētiem lietotājiem - darbiniekiem.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9E741-3BDF-8AED-DAA0-364684778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2</a:t>
            </a:fld>
            <a:endParaRPr lang="en-LV"/>
          </a:p>
        </p:txBody>
      </p:sp>
      <p:pic>
        <p:nvPicPr>
          <p:cNvPr id="6" name="Content Placeholder 18" descr="A yellow and pink text&#10;&#10;AI-generated content may be incorrect.">
            <a:extLst>
              <a:ext uri="{FF2B5EF4-FFF2-40B4-BE49-F238E27FC236}">
                <a16:creationId xmlns:a16="http://schemas.microsoft.com/office/drawing/2014/main" id="{36306A4A-3CAC-1AFA-AE78-C832CF60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348" y="377384"/>
            <a:ext cx="3967369" cy="223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328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C7F92-454C-B70B-145A-41CB66F9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lv-LV" cap="all" dirty="0">
                <a:hlinkClick r:id="rId2"/>
              </a:rPr>
              <a:t>Sistēmas apskats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BBC5F-2F6F-BDE0-4ACF-31DDD205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20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78622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7DAE2-6522-B6F0-0338-5FAAEDC30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Secinājumi un priekšlikumi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31115-8624-4735-83E2-0635B0212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10515599" cy="3903603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lv-LV" dirty="0"/>
              <a:t> “</a:t>
            </a:r>
            <a:r>
              <a:rPr lang="lv-LV" i="1" dirty="0"/>
              <a:t>ParkingPro</a:t>
            </a:r>
            <a:r>
              <a:rPr lang="lv-LV" dirty="0"/>
              <a:t>” ieviešana ir būtiski vienkāršojusi transportlīdzekļu uzskaiti un pārvaldību uzņēmumā.</a:t>
            </a:r>
          </a:p>
          <a:p>
            <a:pPr>
              <a:buBlip>
                <a:blip r:embed="rId2"/>
              </a:buBlip>
            </a:pPr>
            <a:r>
              <a:rPr lang="lv-LV" dirty="0"/>
              <a:t> Tā aizstāj manuālos procesus, uzlabo darba efektivitāti un samazina cilvēcisko kļūdu iespējamību.</a:t>
            </a:r>
          </a:p>
          <a:p>
            <a:pPr>
              <a:buBlip>
                <a:blip r:embed="rId2"/>
              </a:buBlip>
            </a:pPr>
            <a:r>
              <a:rPr lang="lv-LV" dirty="0"/>
              <a:t> Tas ir viegli pielāgojams citiem uzņēmumiem vai vajadzībām, pateicoties modulārai uzbūvei.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FE1B7-8282-7DCA-DE05-425E1A10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21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30824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FEB98-6D3A-723B-9A92-B1AB20E30B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E142A-0525-2E7A-BF72-C2EE204DEC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VAI JUMS IR KĀDI JAUTĀJUMI?</a:t>
            </a:r>
            <a:endParaRPr lang="en-LV" dirty="0"/>
          </a:p>
        </p:txBody>
      </p:sp>
      <p:pic>
        <p:nvPicPr>
          <p:cNvPr id="4" name="Content Placeholder 18" descr="A yellow and pink text&#10;&#10;AI-generated content may be incorrect.">
            <a:extLst>
              <a:ext uri="{FF2B5EF4-FFF2-40B4-BE49-F238E27FC236}">
                <a16:creationId xmlns:a16="http://schemas.microsoft.com/office/drawing/2014/main" id="{C194F0D2-DC56-1591-AA41-607ED33EC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315" y="3602038"/>
            <a:ext cx="3967369" cy="223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8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BE92F-2995-13C8-8B58-B5E3E309D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Izmantotās tehnoloģijas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5596B-D9FC-3DF5-3A3F-CD79CAD6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48"/>
            <a:ext cx="5525022" cy="3903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Lietotāja interfeiss</a:t>
            </a:r>
            <a:r>
              <a:rPr lang="lv-LV" dirty="0"/>
              <a:t>: </a:t>
            </a:r>
            <a:r>
              <a:rPr lang="lv-LV" i="1" dirty="0"/>
              <a:t>HTML/CSS</a:t>
            </a:r>
            <a:r>
              <a:rPr lang="lv-LV" dirty="0"/>
              <a:t> un </a:t>
            </a:r>
            <a:r>
              <a:rPr lang="lv-LV" i="1" dirty="0"/>
              <a:t>JavaScript</a:t>
            </a:r>
            <a:r>
              <a:rPr lang="lv-LV" dirty="0"/>
              <a:t> veidots saskarnes slānis.</a:t>
            </a:r>
          </a:p>
          <a:p>
            <a:pPr marL="0" indent="0">
              <a:buNone/>
            </a:pPr>
            <a:r>
              <a:rPr lang="en-GB" b="1" dirty="0"/>
              <a:t>Servera </a:t>
            </a:r>
            <a:r>
              <a:rPr lang="en-GB" b="1" dirty="0" err="1"/>
              <a:t>puse</a:t>
            </a:r>
            <a:r>
              <a:rPr lang="en-GB" b="1" dirty="0"/>
              <a:t>: </a:t>
            </a:r>
            <a:r>
              <a:rPr lang="en-GB" i="1" dirty="0"/>
              <a:t>PHP</a:t>
            </a:r>
            <a:r>
              <a:rPr lang="en-GB" dirty="0"/>
              <a:t> </a:t>
            </a:r>
            <a:r>
              <a:rPr lang="en-GB" dirty="0" err="1"/>
              <a:t>nodrošina</a:t>
            </a:r>
            <a:r>
              <a:rPr lang="en-GB" dirty="0"/>
              <a:t> datu </a:t>
            </a:r>
            <a:r>
              <a:rPr lang="en-GB" dirty="0" err="1"/>
              <a:t>apstrādi</a:t>
            </a:r>
            <a:r>
              <a:rPr lang="en-GB" dirty="0"/>
              <a:t> un </a:t>
            </a:r>
            <a:r>
              <a:rPr lang="en-GB" dirty="0" err="1"/>
              <a:t>lietotāju</a:t>
            </a:r>
            <a:r>
              <a:rPr lang="en-GB" dirty="0"/>
              <a:t> </a:t>
            </a:r>
            <a:r>
              <a:rPr lang="en-GB" dirty="0" err="1"/>
              <a:t>autentifikāciju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lv-LV" b="1" dirty="0"/>
              <a:t>Datubāze</a:t>
            </a:r>
            <a:r>
              <a:rPr lang="lv-LV" dirty="0"/>
              <a:t>: </a:t>
            </a:r>
            <a:r>
              <a:rPr lang="lv-LV" i="1" dirty="0" err="1"/>
              <a:t>MySQL</a:t>
            </a:r>
            <a:r>
              <a:rPr lang="lv-LV" dirty="0"/>
              <a:t> datubāze satur lietotāju un transportlīdzekļu datus.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4B078-E2EA-30C3-8F35-11AE5328F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3</a:t>
            </a:fld>
            <a:endParaRPr lang="en-LV"/>
          </a:p>
        </p:txBody>
      </p:sp>
      <p:pic>
        <p:nvPicPr>
          <p:cNvPr id="1026" name="Picture 2" descr="HTML Logo Canvas Element JavaScript PNG">
            <a:extLst>
              <a:ext uri="{FF2B5EF4-FFF2-40B4-BE49-F238E27FC236}">
                <a16:creationId xmlns:a16="http://schemas.microsoft.com/office/drawing/2014/main" id="{3A57B234-CE1E-6DAF-FA98-FC6B2ECBE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1707" y1="28429" x2="33415" y2="28714"/>
                        <a14:foregroundMark x1="33415" y1="28714" x2="40732" y2="48429"/>
                        <a14:foregroundMark x1="40732" y1="48429" x2="62927" y2="52000"/>
                        <a14:foregroundMark x1="62927" y1="52000" x2="63659" y2="60429"/>
                        <a14:foregroundMark x1="63659" y1="60429" x2="55732" y2="69429"/>
                        <a14:foregroundMark x1="55732" y1="69429" x2="40488" y2="69571"/>
                        <a14:foregroundMark x1="40488" y1="69571" x2="37439" y2="63429"/>
                        <a14:foregroundMark x1="37439" y1="63429" x2="36707" y2="58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002" y="1632861"/>
            <a:ext cx="2600281" cy="221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ss Logo PNG Images - CleanPNG">
            <a:extLst>
              <a:ext uri="{FF2B5EF4-FFF2-40B4-BE49-F238E27FC236}">
                <a16:creationId xmlns:a16="http://schemas.microsoft.com/office/drawing/2014/main" id="{7793651C-48AA-267E-2B94-ED594D6BC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4750" y1="30750" x2="62000" y2="31250"/>
                        <a14:foregroundMark x1="62000" y1="31250" x2="41000" y2="44500"/>
                        <a14:foregroundMark x1="41000" y1="44500" x2="59500" y2="47500"/>
                        <a14:foregroundMark x1="59500" y1="47500" x2="66250" y2="55000"/>
                        <a14:foregroundMark x1="66250" y1="55000" x2="63000" y2="65000"/>
                        <a14:foregroundMark x1="63000" y1="65000" x2="54500" y2="70000"/>
                        <a14:foregroundMark x1="54500" y1="70000" x2="44250" y2="71000"/>
                        <a14:foregroundMark x1="44250" y1="71000" x2="31500" y2="61750"/>
                        <a14:foregroundMark x1="31500" y1="61750" x2="30750" y2="55250"/>
                        <a14:foregroundMark x1="35750" y1="39750" x2="43000" y2="45500"/>
                        <a14:foregroundMark x1="43000" y1="45500" x2="44500" y2="45500"/>
                        <a14:foregroundMark x1="34250" y1="46000" x2="42500" y2="4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409" y="1604646"/>
            <a:ext cx="2198849" cy="219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vascript logo png, javascript icon transparent png 27127463 PNG">
            <a:extLst>
              <a:ext uri="{FF2B5EF4-FFF2-40B4-BE49-F238E27FC236}">
                <a16:creationId xmlns:a16="http://schemas.microsoft.com/office/drawing/2014/main" id="{DD0B8576-0996-A8F0-2594-64CA4D734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718" y="3589450"/>
            <a:ext cx="2198850" cy="219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HP logo PNG transparent image download, size: 512x584px">
            <a:extLst>
              <a:ext uri="{FF2B5EF4-FFF2-40B4-BE49-F238E27FC236}">
                <a16:creationId xmlns:a16="http://schemas.microsoft.com/office/drawing/2014/main" id="{35703F28-CA3C-D6BD-8173-D8F2C9448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26" y="3803495"/>
            <a:ext cx="1502817" cy="171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ySQL logo and symbol, meaning, history, PNG">
            <a:extLst>
              <a:ext uri="{FF2B5EF4-FFF2-40B4-BE49-F238E27FC236}">
                <a16:creationId xmlns:a16="http://schemas.microsoft.com/office/drawing/2014/main" id="{DB744ED2-44B0-8FAE-F4B7-498F1DEDA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827" y="4757591"/>
            <a:ext cx="2986260" cy="186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143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C0FAC-5723-97BE-C5B8-B23C9726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cap="all" dirty="0"/>
              <a:t>Prasību specifikācija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801F9-0E37-C010-07A8-589F5A0CF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Galvenās sistēmas funkcionālās un nefunkcionālās prasības:</a:t>
            </a:r>
          </a:p>
          <a:p>
            <a:pPr lvl="1">
              <a:buBlip>
                <a:blip r:embed="rId2"/>
              </a:buBlip>
            </a:pPr>
            <a:r>
              <a:rPr lang="lv-LV" b="1" dirty="0"/>
              <a:t>lietotāju autentifikācija;</a:t>
            </a:r>
          </a:p>
          <a:p>
            <a:pPr lvl="1">
              <a:buBlip>
                <a:blip r:embed="rId2"/>
              </a:buBlip>
            </a:pPr>
            <a:r>
              <a:rPr lang="lv-LV" b="1" dirty="0"/>
              <a:t>transportlīdzekļu reģistrācija;</a:t>
            </a:r>
          </a:p>
          <a:p>
            <a:pPr lvl="1">
              <a:buBlip>
                <a:blip r:embed="rId2"/>
              </a:buBlip>
            </a:pPr>
            <a:r>
              <a:rPr lang="lv-LV" b="1" dirty="0"/>
              <a:t>meklēšana;</a:t>
            </a:r>
          </a:p>
          <a:p>
            <a:pPr lvl="1">
              <a:buBlip>
                <a:blip r:embed="rId2"/>
              </a:buBlip>
            </a:pPr>
            <a:r>
              <a:rPr lang="lv-LV" b="1" dirty="0"/>
              <a:t>filtrēšana.</a:t>
            </a:r>
            <a:endParaRPr lang="en-LV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C1409-17D3-CEF3-66C5-D68E2FA4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4</a:t>
            </a:fld>
            <a:endParaRPr lang="en-LV"/>
          </a:p>
        </p:txBody>
      </p:sp>
      <p:pic>
        <p:nvPicPr>
          <p:cNvPr id="28" name="Content Placeholder 18" descr="A blue icon with a lock&#10;&#10;AI-generated content may be incorrect.">
            <a:extLst>
              <a:ext uri="{FF2B5EF4-FFF2-40B4-BE49-F238E27FC236}">
                <a16:creationId xmlns:a16="http://schemas.microsoft.com/office/drawing/2014/main" id="{8B0E1F59-1825-CD61-65BA-DC283BA95AF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6502714" y="1796444"/>
            <a:ext cx="2691086" cy="2691086"/>
          </a:xfrm>
        </p:spPr>
      </p:pic>
      <p:pic>
        <p:nvPicPr>
          <p:cNvPr id="29" name="Picture 28" descr="A blue car on a black background&#10;&#10;AI-generated content may be incorrect.">
            <a:extLst>
              <a:ext uri="{FF2B5EF4-FFF2-40B4-BE49-F238E27FC236}">
                <a16:creationId xmlns:a16="http://schemas.microsoft.com/office/drawing/2014/main" id="{627D51F2-FDF8-132E-9933-EFF3B229C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714" y="1796444"/>
            <a:ext cx="2691086" cy="2691086"/>
          </a:xfrm>
          <a:prstGeom prst="rect">
            <a:avLst/>
          </a:prstGeom>
        </p:spPr>
      </p:pic>
      <p:pic>
        <p:nvPicPr>
          <p:cNvPr id="30" name="Picture 29" descr="A blue funnel with black background&#10;&#10;AI-generated content may be incorrect.">
            <a:extLst>
              <a:ext uri="{FF2B5EF4-FFF2-40B4-BE49-F238E27FC236}">
                <a16:creationId xmlns:a16="http://schemas.microsoft.com/office/drawing/2014/main" id="{9B936D2D-C067-C9A2-8C83-90CFCBC10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2714" y="3956444"/>
            <a:ext cx="2691086" cy="2691086"/>
          </a:xfrm>
          <a:prstGeom prst="rect">
            <a:avLst/>
          </a:prstGeom>
        </p:spPr>
      </p:pic>
      <p:pic>
        <p:nvPicPr>
          <p:cNvPr id="31" name="Picture 30" descr="A blue magnifying glass on a black background&#10;&#10;AI-generated content may be incorrect.">
            <a:extLst>
              <a:ext uri="{FF2B5EF4-FFF2-40B4-BE49-F238E27FC236}">
                <a16:creationId xmlns:a16="http://schemas.microsoft.com/office/drawing/2014/main" id="{F3261BD3-47F6-3BFD-52E5-FEBC25174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714" y="3956444"/>
            <a:ext cx="2691086" cy="269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1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79C8-1BC2-CED8-1E8D-26BC436EC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LIETOTĀJA PIESLĒGŠANĀS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8AE1D-B7CF-5BB5-4693-4E9426EDD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Lietotājs ievada </a:t>
            </a:r>
            <a:r>
              <a:rPr lang="lv-LV" b="1" dirty="0"/>
              <a:t>lietotājvārdu</a:t>
            </a:r>
            <a:r>
              <a:rPr lang="lv-LV" dirty="0"/>
              <a:t> un </a:t>
            </a:r>
            <a:r>
              <a:rPr lang="lv-LV" b="1" dirty="0"/>
              <a:t>paroli</a:t>
            </a:r>
            <a:r>
              <a:rPr lang="lv-LV" dirty="0"/>
              <a:t>. </a:t>
            </a:r>
          </a:p>
          <a:p>
            <a:pPr marL="0" indent="0">
              <a:buNone/>
            </a:pPr>
            <a:r>
              <a:rPr lang="lv-LV" dirty="0"/>
              <a:t>Dati tiek pārbaudīti pret datubāzi. </a:t>
            </a:r>
          </a:p>
          <a:p>
            <a:pPr marL="0" indent="0">
              <a:buNone/>
            </a:pPr>
            <a:r>
              <a:rPr lang="lv-LV" dirty="0"/>
              <a:t>Veiksmīgas pārbaudes gadījumā lietotājs tiek autentificēts, kļūdas gadījumā saņem paziņojumu.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B5CEAF-C427-936F-6825-EAA9711D1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5</a:t>
            </a:fld>
            <a:endParaRPr lang="en-LV"/>
          </a:p>
        </p:txBody>
      </p:sp>
      <p:pic>
        <p:nvPicPr>
          <p:cNvPr id="8" name="Content Placeholder 6" descr="A blue icons on a black background&#10;&#10;AI-generated content may be incorrect.">
            <a:extLst>
              <a:ext uri="{FF2B5EF4-FFF2-40B4-BE49-F238E27FC236}">
                <a16:creationId xmlns:a16="http://schemas.microsoft.com/office/drawing/2014/main" id="{ADC4BD85-5C7C-9FCA-4946-14E8B2F367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768" b="57863"/>
          <a:stretch>
            <a:fillRect/>
          </a:stretch>
        </p:blipFill>
        <p:spPr>
          <a:xfrm>
            <a:off x="7642039" y="634739"/>
            <a:ext cx="2321606" cy="1800000"/>
          </a:xfrm>
          <a:prstGeom prst="rect">
            <a:avLst/>
          </a:prstGeom>
        </p:spPr>
      </p:pic>
      <p:pic>
        <p:nvPicPr>
          <p:cNvPr id="9" name="Content Placeholder 6" descr="A blue icons on a black background&#10;&#10;AI-generated content may be incorrect.">
            <a:extLst>
              <a:ext uri="{FF2B5EF4-FFF2-40B4-BE49-F238E27FC236}">
                <a16:creationId xmlns:a16="http://schemas.microsoft.com/office/drawing/2014/main" id="{B63583E0-69BF-1947-1AF8-4670F781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32" r="45756" b="62183"/>
          <a:stretch>
            <a:fillRect/>
          </a:stretch>
        </p:blipFill>
        <p:spPr>
          <a:xfrm>
            <a:off x="8224568" y="2361417"/>
            <a:ext cx="1286022" cy="1800000"/>
          </a:xfrm>
          <a:prstGeom prst="rect">
            <a:avLst/>
          </a:prstGeom>
        </p:spPr>
      </p:pic>
      <p:pic>
        <p:nvPicPr>
          <p:cNvPr id="10" name="Content Placeholder 6" descr="A blue icons on a black background&#10;&#10;AI-generated content may be incorrect.">
            <a:extLst>
              <a:ext uri="{FF2B5EF4-FFF2-40B4-BE49-F238E27FC236}">
                <a16:creationId xmlns:a16="http://schemas.microsoft.com/office/drawing/2014/main" id="{654B58FB-BC33-D8A7-DB31-FFCB5E9E5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0" b="44336" l="70117" r="96680">
                        <a14:foregroundMark x1="76563" y1="18262" x2="76563" y2="18262"/>
                        <a14:foregroundMark x1="88542" y1="28418" x2="88542" y2="28418"/>
                        <a14:foregroundMark x1="90169" y1="36621" x2="90169" y2="36621"/>
                        <a14:foregroundMark x1="88281" y1="42480" x2="91081" y2="42578"/>
                        <a14:foregroundMark x1="88867" y1="43750" x2="89518" y2="44336"/>
                      </a14:backgroundRemoval>
                    </a14:imgEffect>
                  </a14:imgLayer>
                </a14:imgProps>
              </a:ext>
            </a:extLst>
          </a:blip>
          <a:srcRect l="66874" b="53515"/>
          <a:stretch>
            <a:fillRect/>
          </a:stretch>
        </p:blipFill>
        <p:spPr>
          <a:xfrm>
            <a:off x="8840420" y="4742181"/>
            <a:ext cx="1924079" cy="1800000"/>
          </a:xfrm>
          <a:prstGeom prst="rect">
            <a:avLst/>
          </a:prstGeom>
        </p:spPr>
      </p:pic>
      <p:pic>
        <p:nvPicPr>
          <p:cNvPr id="11" name="Content Placeholder 6" descr="A blue icons on a black background&#10;&#10;AI-generated content may be incorrect.">
            <a:extLst>
              <a:ext uri="{FF2B5EF4-FFF2-40B4-BE49-F238E27FC236}">
                <a16:creationId xmlns:a16="http://schemas.microsoft.com/office/drawing/2014/main" id="{ED8B0BBC-258F-807D-7D0F-ACB033B96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133" b="95703" l="9961" r="89974">
                        <a14:foregroundMark x1="48828" y1="61133" x2="48828" y2="61133"/>
                        <a14:backgroundMark x1="41276" y1="66211" x2="41016" y2="78516"/>
                        <a14:backgroundMark x1="51302" y1="77051" x2="51302" y2="77051"/>
                      </a14:backgroundRemoval>
                    </a14:imgEffect>
                  </a14:imgLayer>
                </a14:imgProps>
              </a:ext>
            </a:extLst>
          </a:blip>
          <a:srcRect l="37807" t="57863" r="34584" b="11106"/>
          <a:stretch>
            <a:fillRect/>
          </a:stretch>
        </p:blipFill>
        <p:spPr>
          <a:xfrm>
            <a:off x="7071297" y="4979400"/>
            <a:ext cx="1769123" cy="1325563"/>
          </a:xfrm>
          <a:prstGeom prst="rect">
            <a:avLst/>
          </a:prstGeom>
        </p:spPr>
      </p:pic>
      <p:sp>
        <p:nvSpPr>
          <p:cNvPr id="21" name="Right Arrow 20">
            <a:extLst>
              <a:ext uri="{FF2B5EF4-FFF2-40B4-BE49-F238E27FC236}">
                <a16:creationId xmlns:a16="http://schemas.microsoft.com/office/drawing/2014/main" id="{4DB158B1-9258-ACCB-F2D0-87D345AC7084}"/>
              </a:ext>
            </a:extLst>
          </p:cNvPr>
          <p:cNvSpPr/>
          <p:nvPr/>
        </p:nvSpPr>
        <p:spPr>
          <a:xfrm rot="5400000">
            <a:off x="8628892" y="2389905"/>
            <a:ext cx="477373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F5DD23F9-E73B-9285-34D5-E8FF3E534A95}"/>
              </a:ext>
            </a:extLst>
          </p:cNvPr>
          <p:cNvSpPr/>
          <p:nvPr/>
        </p:nvSpPr>
        <p:spPr>
          <a:xfrm rot="5400000">
            <a:off x="7721385" y="4634780"/>
            <a:ext cx="477373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E3EEE048-CA21-A0E2-B2A8-C51B5EF7C46E}"/>
              </a:ext>
            </a:extLst>
          </p:cNvPr>
          <p:cNvSpPr/>
          <p:nvPr/>
        </p:nvSpPr>
        <p:spPr>
          <a:xfrm rot="5400000">
            <a:off x="9563772" y="4634780"/>
            <a:ext cx="477373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84BAEE70-421A-0E12-C83F-26E1505F0728}"/>
              </a:ext>
            </a:extLst>
          </p:cNvPr>
          <p:cNvSpPr/>
          <p:nvPr/>
        </p:nvSpPr>
        <p:spPr>
          <a:xfrm rot="5400000">
            <a:off x="8630387" y="3927040"/>
            <a:ext cx="477373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6D3DC664-0A3C-15DC-9D9B-4193BE07EE5F}"/>
              </a:ext>
            </a:extLst>
          </p:cNvPr>
          <p:cNvSpPr/>
          <p:nvPr/>
        </p:nvSpPr>
        <p:spPr>
          <a:xfrm>
            <a:off x="7878534" y="4327091"/>
            <a:ext cx="2001249" cy="322728"/>
          </a:xfrm>
          <a:prstGeom prst="rightArrow">
            <a:avLst>
              <a:gd name="adj1" fmla="val 50000"/>
              <a:gd name="adj2" fmla="val 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24332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45308-1FD2-893C-8277-85BCBE81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TRANSPORTLĪDZEKĻA REĢISTRĀCIJA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87152-9332-4DBB-B71D-FDDB78C6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10298"/>
            <a:ext cx="6607054" cy="44832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dirty="0"/>
              <a:t>Sistēmas veic ierakstus datubāzē </a:t>
            </a:r>
            <a:r>
              <a:rPr lang="lv-LV" sz="3400" dirty="0"/>
              <a:t>ar</a:t>
            </a:r>
            <a:r>
              <a:rPr lang="lv-LV" dirty="0"/>
              <a:t> klienta </a:t>
            </a:r>
            <a:r>
              <a:rPr lang="lv-LV" b="1" dirty="0"/>
              <a:t>kontaktinformāciju</a:t>
            </a:r>
            <a:r>
              <a:rPr lang="lv-LV" dirty="0"/>
              <a:t> un viņa </a:t>
            </a:r>
            <a:r>
              <a:rPr lang="lv-LV" b="1" dirty="0"/>
              <a:t>transportlīdzekļa datiem</a:t>
            </a:r>
            <a:r>
              <a:rPr lang="lv-LV" dirty="0"/>
              <a:t>: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vārds;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uzvārds;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e-pasts;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telefona numurs;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transportlīdzekļa valsts reģistrācijas numurs;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transportlīdzekļa marka;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laika periods no, līdz.</a:t>
            </a:r>
          </a:p>
          <a:p>
            <a:pPr marL="0" indent="0">
              <a:buNone/>
            </a:pPr>
            <a:r>
              <a:rPr lang="lv-LV" dirty="0"/>
              <a:t>Dati tiek validēti – ja kāds lauks ir aizpildīts kļūdaini, lietotājam tiek parādīts atbilstošs kļūdas paziņojums. Ja visi lauki ir pareizi aizpildīti, dati tiek saglabāti tabulā ‘’</a:t>
            </a:r>
            <a:r>
              <a:rPr lang="lv-LV" b="1" i="1" dirty="0"/>
              <a:t>cars</a:t>
            </a:r>
            <a:r>
              <a:rPr lang="lv-LV" dirty="0"/>
              <a:t>’’.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78FD0-5FFE-6C19-2BC1-F7C50CCCA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6</a:t>
            </a:fld>
            <a:endParaRPr lang="en-LV"/>
          </a:p>
        </p:txBody>
      </p:sp>
      <p:pic>
        <p:nvPicPr>
          <p:cNvPr id="8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45CA38CB-6724-5334-3AC1-364E131BE8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0358"/>
          <a:stretch>
            <a:fillRect/>
          </a:stretch>
        </p:blipFill>
        <p:spPr>
          <a:xfrm>
            <a:off x="7362427" y="1835832"/>
            <a:ext cx="2429563" cy="4085846"/>
          </a:xfrm>
          <a:prstGeom prst="rect">
            <a:avLst/>
          </a:prstGeom>
        </p:spPr>
      </p:pic>
      <p:pic>
        <p:nvPicPr>
          <p:cNvPr id="9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6DD44B6F-5BE7-FC49-8AA1-0C991DE875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826" t="16763" r="35891" b="60987"/>
          <a:stretch>
            <a:fillRect/>
          </a:stretch>
        </p:blipFill>
        <p:spPr>
          <a:xfrm>
            <a:off x="10650826" y="3041571"/>
            <a:ext cx="856130" cy="779930"/>
          </a:xfrm>
          <a:prstGeom prst="rect">
            <a:avLst/>
          </a:prstGeom>
        </p:spPr>
      </p:pic>
      <p:pic>
        <p:nvPicPr>
          <p:cNvPr id="10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AAF4D327-6F2A-5939-D0C0-F9239E723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21" b="64659"/>
          <a:stretch>
            <a:fillRect/>
          </a:stretch>
        </p:blipFill>
        <p:spPr>
          <a:xfrm>
            <a:off x="10658660" y="4221559"/>
            <a:ext cx="1313329" cy="1238764"/>
          </a:xfrm>
          <a:prstGeom prst="rect">
            <a:avLst/>
          </a:prstGeom>
        </p:spPr>
      </p:pic>
      <p:pic>
        <p:nvPicPr>
          <p:cNvPr id="11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17761572-D18C-FC9C-83C2-EFC29669E6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10464808" y="5337438"/>
            <a:ext cx="1228166" cy="904282"/>
          </a:xfrm>
          <a:prstGeom prst="rect">
            <a:avLst/>
          </a:prstGeom>
        </p:spPr>
      </p:pic>
      <p:pic>
        <p:nvPicPr>
          <p:cNvPr id="12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A0E14B53-CC53-E242-6317-C005083232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51911" r="5157" b="32232"/>
          <a:stretch>
            <a:fillRect/>
          </a:stretch>
        </p:blipFill>
        <p:spPr>
          <a:xfrm>
            <a:off x="10274629" y="2252619"/>
            <a:ext cx="1608524" cy="727944"/>
          </a:xfrm>
          <a:prstGeom prst="rect">
            <a:avLst/>
          </a:prstGeom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B007181F-1A0C-01B4-535F-0A14AE7D71DF}"/>
              </a:ext>
            </a:extLst>
          </p:cNvPr>
          <p:cNvSpPr/>
          <p:nvPr/>
        </p:nvSpPr>
        <p:spPr>
          <a:xfrm>
            <a:off x="9817745" y="2422503"/>
            <a:ext cx="860889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1E012DA7-3138-CD1D-B035-FC7841933D2E}"/>
              </a:ext>
            </a:extLst>
          </p:cNvPr>
          <p:cNvSpPr/>
          <p:nvPr/>
        </p:nvSpPr>
        <p:spPr>
          <a:xfrm>
            <a:off x="9813302" y="3270172"/>
            <a:ext cx="860889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D37AAC0D-3A8A-9FEC-2BCF-663F4445B88B}"/>
              </a:ext>
            </a:extLst>
          </p:cNvPr>
          <p:cNvSpPr/>
          <p:nvPr/>
        </p:nvSpPr>
        <p:spPr>
          <a:xfrm rot="5400000">
            <a:off x="10688257" y="4090582"/>
            <a:ext cx="860889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41990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845D1-F2CD-FADE-1FC7-A65330A85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TRANSPORTLĪDZEKĻA MEKLĒŠANA UN FILTRĒŠANA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9FD68-D6D3-533D-6765-21F9F2AD8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dirty="0"/>
              <a:t>Iespēja </a:t>
            </a:r>
            <a:r>
              <a:rPr lang="lv-LV" b="1" dirty="0"/>
              <a:t>meklēt</a:t>
            </a:r>
            <a:r>
              <a:rPr lang="lv-LV" dirty="0"/>
              <a:t> transportlīdzekļus pēc reģistrācijas numura.</a:t>
            </a:r>
          </a:p>
          <a:p>
            <a:pPr marL="0" indent="0">
              <a:buNone/>
            </a:pPr>
            <a:r>
              <a:rPr lang="lv-LV" dirty="0"/>
              <a:t>Iespējams </a:t>
            </a:r>
            <a:r>
              <a:rPr lang="lv-LV" b="1" dirty="0"/>
              <a:t>filtrēt</a:t>
            </a:r>
            <a:r>
              <a:rPr lang="lv-LV" dirty="0"/>
              <a:t> ierakstus pēc konkrētiem kritērijiem: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šobrīd aktīvs;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plānotais;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vēsture;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viss.</a:t>
            </a:r>
          </a:p>
          <a:p>
            <a:pPr marL="0" indent="0">
              <a:buNone/>
            </a:pPr>
            <a:r>
              <a:rPr lang="lv-LV" dirty="0"/>
              <a:t>Lietotājam tiek parādīta atbilstošā informācija no datubāzes.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FAF28-B87F-93E2-27FD-F4BC2B2A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7</a:t>
            </a:fld>
            <a:endParaRPr lang="en-LV"/>
          </a:p>
        </p:txBody>
      </p:sp>
      <p:pic>
        <p:nvPicPr>
          <p:cNvPr id="7" name="Content Placeholder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29A53EBE-ED76-D90C-728D-5E395ACE49D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rcRect r="65357" b="66043"/>
          <a:stretch>
            <a:fillRect/>
          </a:stretch>
        </p:blipFill>
        <p:spPr>
          <a:xfrm>
            <a:off x="6508780" y="2242624"/>
            <a:ext cx="1595631" cy="1564015"/>
          </a:xfrm>
        </p:spPr>
      </p:pic>
      <p:pic>
        <p:nvPicPr>
          <p:cNvPr id="8" name="Content Placeholder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7F3EF134-905E-86B6-D5EC-42F68518A8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651" r="67185" b="29767"/>
          <a:stretch>
            <a:fillRect/>
          </a:stretch>
        </p:blipFill>
        <p:spPr>
          <a:xfrm>
            <a:off x="6508779" y="3961640"/>
            <a:ext cx="1705117" cy="1848851"/>
          </a:xfrm>
          <a:prstGeom prst="rect">
            <a:avLst/>
          </a:prstGeom>
        </p:spPr>
      </p:pic>
      <p:pic>
        <p:nvPicPr>
          <p:cNvPr id="9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85FEC3A8-ECDD-9BC0-9DA5-B6D0852920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21" b="64659"/>
          <a:stretch>
            <a:fillRect/>
          </a:stretch>
        </p:blipFill>
        <p:spPr>
          <a:xfrm>
            <a:off x="9337297" y="1980339"/>
            <a:ext cx="1313329" cy="1238764"/>
          </a:xfrm>
          <a:prstGeom prst="rect">
            <a:avLst/>
          </a:prstGeom>
        </p:spPr>
      </p:pic>
      <p:pic>
        <p:nvPicPr>
          <p:cNvPr id="10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4E4BBF9C-2911-5A94-D5E0-541B074F8D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483" t="66668" r="5157" b="7533"/>
          <a:stretch>
            <a:fillRect/>
          </a:stretch>
        </p:blipFill>
        <p:spPr>
          <a:xfrm>
            <a:off x="9127914" y="3096218"/>
            <a:ext cx="1228166" cy="904282"/>
          </a:xfrm>
          <a:prstGeom prst="rect">
            <a:avLst/>
          </a:prstGeom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7684A806-A767-081B-1210-CC5F47A3D2CF}"/>
              </a:ext>
            </a:extLst>
          </p:cNvPr>
          <p:cNvSpPr/>
          <p:nvPr/>
        </p:nvSpPr>
        <p:spPr>
          <a:xfrm>
            <a:off x="8104411" y="2937946"/>
            <a:ext cx="1228165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12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C4693255-6A51-F318-6A21-83853C4A86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21" b="64659"/>
          <a:stretch>
            <a:fillRect/>
          </a:stretch>
        </p:blipFill>
        <p:spPr>
          <a:xfrm>
            <a:off x="9337297" y="3699475"/>
            <a:ext cx="1313329" cy="1238764"/>
          </a:xfrm>
          <a:prstGeom prst="rect">
            <a:avLst/>
          </a:prstGeom>
        </p:spPr>
      </p:pic>
      <p:pic>
        <p:nvPicPr>
          <p:cNvPr id="13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EA3EE4D0-4F7E-DB36-BDEA-FA9E3588E6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483" t="66668" r="5157" b="7533"/>
          <a:stretch>
            <a:fillRect/>
          </a:stretch>
        </p:blipFill>
        <p:spPr>
          <a:xfrm>
            <a:off x="9127914" y="4815354"/>
            <a:ext cx="1228166" cy="904282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FAD14871-C002-D958-E357-A967E74E4068}"/>
              </a:ext>
            </a:extLst>
          </p:cNvPr>
          <p:cNvSpPr/>
          <p:nvPr/>
        </p:nvSpPr>
        <p:spPr>
          <a:xfrm>
            <a:off x="8104411" y="4657082"/>
            <a:ext cx="1228165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92194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C906C-81AA-047C-90E2-8FEB4235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DATU REDIĢĒŠANA UN DZĒŠANA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41007-0099-CD07-B244-2C6C9E851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52748"/>
            <a:ext cx="4215930" cy="3903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Lietotājs var </a:t>
            </a:r>
            <a:r>
              <a:rPr lang="lv-LV" b="1" dirty="0"/>
              <a:t>rediģēt</a:t>
            </a:r>
            <a:r>
              <a:rPr lang="lv-LV" dirty="0"/>
              <a:t> </a:t>
            </a:r>
            <a:r>
              <a:rPr lang="lv-LV" b="1" dirty="0"/>
              <a:t>transportlīdzekļa</a:t>
            </a:r>
            <a:r>
              <a:rPr lang="lv-LV" dirty="0"/>
              <a:t> datus vai tos </a:t>
            </a:r>
            <a:r>
              <a:rPr lang="lv-LV" b="1" dirty="0"/>
              <a:t>dzēst</a:t>
            </a:r>
            <a:r>
              <a:rPr lang="lv-LV" dirty="0"/>
              <a:t>.</a:t>
            </a:r>
          </a:p>
          <a:p>
            <a:pPr marL="0" indent="0">
              <a:buNone/>
            </a:pPr>
            <a:r>
              <a:rPr lang="lv-LV" dirty="0"/>
              <a:t>Lietotājs var </a:t>
            </a:r>
            <a:r>
              <a:rPr lang="lv-LV" b="1" dirty="0"/>
              <a:t>rediģēt</a:t>
            </a:r>
            <a:r>
              <a:rPr lang="lv-LV" dirty="0"/>
              <a:t> </a:t>
            </a:r>
            <a:r>
              <a:rPr lang="lv-LV" b="1" dirty="0"/>
              <a:t>filiāļu</a:t>
            </a:r>
            <a:r>
              <a:rPr lang="lv-LV" dirty="0"/>
              <a:t> datus vai tos </a:t>
            </a:r>
            <a:r>
              <a:rPr lang="lv-LV" b="1" dirty="0"/>
              <a:t>dzēst</a:t>
            </a:r>
            <a:r>
              <a:rPr lang="lv-LV" dirty="0"/>
              <a:t>.</a:t>
            </a:r>
          </a:p>
          <a:p>
            <a:pPr marL="0" indent="0">
              <a:buNone/>
            </a:pPr>
            <a:r>
              <a:rPr lang="lv-LV" dirty="0"/>
              <a:t>Izmaiņas tiek </a:t>
            </a:r>
            <a:r>
              <a:rPr lang="lv-LV" b="1" dirty="0"/>
              <a:t>nekavējoties</a:t>
            </a:r>
            <a:r>
              <a:rPr lang="lv-LV" dirty="0"/>
              <a:t> </a:t>
            </a:r>
            <a:r>
              <a:rPr lang="lv-LV" b="1" dirty="0"/>
              <a:t>atjauninātas</a:t>
            </a:r>
            <a:r>
              <a:rPr lang="lv-LV" dirty="0"/>
              <a:t> datubāzē un stājas spēkā uzreiz.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9B5C1-E8C9-12FF-DA61-1FC4A9A13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8</a:t>
            </a:fld>
            <a:endParaRPr lang="en-LV"/>
          </a:p>
        </p:txBody>
      </p:sp>
      <p:pic>
        <p:nvPicPr>
          <p:cNvPr id="7" name="Picture 6" descr="A blue and black sign with text&#10;&#10;AI-generated content may be incorrect.">
            <a:extLst>
              <a:ext uri="{FF2B5EF4-FFF2-40B4-BE49-F238E27FC236}">
                <a16:creationId xmlns:a16="http://schemas.microsoft.com/office/drawing/2014/main" id="{74FC6A7B-6136-124C-3203-F655D9EB4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40" r="55941"/>
          <a:stretch>
            <a:fillRect/>
          </a:stretch>
        </p:blipFill>
        <p:spPr>
          <a:xfrm>
            <a:off x="6199311" y="4567923"/>
            <a:ext cx="1522460" cy="1626169"/>
          </a:xfrm>
          <a:prstGeom prst="rect">
            <a:avLst/>
          </a:prstGeom>
        </p:spPr>
      </p:pic>
      <p:pic>
        <p:nvPicPr>
          <p:cNvPr id="8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FE63812D-0095-46BB-0D2E-A0D9E62525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21" b="64659"/>
          <a:stretch>
            <a:fillRect/>
          </a:stretch>
        </p:blipFill>
        <p:spPr>
          <a:xfrm>
            <a:off x="7562121" y="2510465"/>
            <a:ext cx="1313329" cy="1238764"/>
          </a:xfrm>
          <a:prstGeom prst="rect">
            <a:avLst/>
          </a:prstGeom>
        </p:spPr>
      </p:pic>
      <p:pic>
        <p:nvPicPr>
          <p:cNvPr id="9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BFE29D65-811E-1B93-20B3-53D5AE8187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7352738" y="3626344"/>
            <a:ext cx="1228166" cy="904282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02BC5FE9-F83F-C7FC-6000-58D9E7A12F94}"/>
              </a:ext>
            </a:extLst>
          </p:cNvPr>
          <p:cNvSpPr/>
          <p:nvPr/>
        </p:nvSpPr>
        <p:spPr>
          <a:xfrm rot="2546539">
            <a:off x="6997993" y="3136088"/>
            <a:ext cx="545292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11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815FB5E2-9D49-4D67-1D30-E1EBE0D4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021" b="64659"/>
          <a:stretch>
            <a:fillRect/>
          </a:stretch>
        </p:blipFill>
        <p:spPr>
          <a:xfrm>
            <a:off x="8790287" y="4146466"/>
            <a:ext cx="1313329" cy="1238764"/>
          </a:xfrm>
          <a:prstGeom prst="rect">
            <a:avLst/>
          </a:prstGeom>
        </p:spPr>
      </p:pic>
      <p:pic>
        <p:nvPicPr>
          <p:cNvPr id="12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2D397B20-199E-9EFD-48B1-517355B69B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8580904" y="5262345"/>
            <a:ext cx="1228166" cy="904282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14AC4FF0-4BC7-AB76-96F7-83D8738E41D0}"/>
              </a:ext>
            </a:extLst>
          </p:cNvPr>
          <p:cNvSpPr/>
          <p:nvPr/>
        </p:nvSpPr>
        <p:spPr>
          <a:xfrm>
            <a:off x="7597988" y="5197932"/>
            <a:ext cx="1031261" cy="366152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14" name="Picture 13" descr="A blue and black sign with text&#10;&#10;AI-generated content may be incorrect.">
            <a:extLst>
              <a:ext uri="{FF2B5EF4-FFF2-40B4-BE49-F238E27FC236}">
                <a16:creationId xmlns:a16="http://schemas.microsoft.com/office/drawing/2014/main" id="{BC55A7ED-C028-998C-EF74-98EC59D3F2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5941" b="53060"/>
          <a:stretch>
            <a:fillRect/>
          </a:stretch>
        </p:blipFill>
        <p:spPr>
          <a:xfrm>
            <a:off x="5392057" y="1893806"/>
            <a:ext cx="1522460" cy="1621994"/>
          </a:xfrm>
          <a:prstGeom prst="rect">
            <a:avLst/>
          </a:prstGeom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194DCC88-8671-35BA-A974-256844152E59}"/>
              </a:ext>
            </a:extLst>
          </p:cNvPr>
          <p:cNvSpPr/>
          <p:nvPr/>
        </p:nvSpPr>
        <p:spPr>
          <a:xfrm>
            <a:off x="7114937" y="2456788"/>
            <a:ext cx="657464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16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0FBAF191-837C-35A1-50FE-F52C2E381D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51911" r="5157" b="32232"/>
          <a:stretch>
            <a:fillRect/>
          </a:stretch>
        </p:blipFill>
        <p:spPr>
          <a:xfrm>
            <a:off x="7309357" y="2237783"/>
            <a:ext cx="1608524" cy="727944"/>
          </a:xfrm>
          <a:prstGeom prst="rect">
            <a:avLst/>
          </a:prstGeom>
        </p:spPr>
      </p:pic>
      <p:pic>
        <p:nvPicPr>
          <p:cNvPr id="17" name="Content Placeholder 6" descr="A blue line drawing of a person and a box&#10;&#10;AI-generated content may be incorrect.">
            <a:extLst>
              <a:ext uri="{FF2B5EF4-FFF2-40B4-BE49-F238E27FC236}">
                <a16:creationId xmlns:a16="http://schemas.microsoft.com/office/drawing/2014/main" id="{E9EBEB84-7AE2-7674-9090-B22997A40098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8" b="36230" l="8301" r="38477">
                        <a14:foregroundMark x1="37109" y1="26172" x2="37109" y2="26172"/>
                        <a14:foregroundMark x1="33789" y1="27051" x2="33789" y2="27051"/>
                        <a14:foregroundMark x1="22363" y1="8105" x2="22363" y2="8105"/>
                        <a14:foregroundMark x1="38477" y1="26172" x2="38477" y2="26172"/>
                        <a14:backgroundMark x1="36621" y1="26367" x2="36621" y2="26367"/>
                        <a14:backgroundMark x1="36621" y1="26563" x2="36621" y2="26563"/>
                        <a14:backgroundMark x1="36621" y1="26563" x2="36621" y2="26563"/>
                        <a14:backgroundMark x1="36621" y1="26563" x2="36621" y2="26563"/>
                        <a14:backgroundMark x1="36621" y1="26465" x2="36621" y2="26465"/>
                      </a14:backgroundRemoval>
                    </a14:imgEffect>
                  </a14:imgLayer>
                </a14:imgProps>
              </a:ext>
            </a:extLst>
          </a:blip>
          <a:srcRect l="4641" t="5848" r="58682" b="60194"/>
          <a:stretch>
            <a:fillRect/>
          </a:stretch>
        </p:blipFill>
        <p:spPr>
          <a:xfrm>
            <a:off x="8696636" y="2210980"/>
            <a:ext cx="1228165" cy="1137071"/>
          </a:xfrm>
        </p:spPr>
      </p:pic>
      <p:pic>
        <p:nvPicPr>
          <p:cNvPr id="18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82FCA657-88DD-855B-F92E-33A1275F3C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51911" r="5157" b="32232"/>
          <a:stretch>
            <a:fillRect/>
          </a:stretch>
        </p:blipFill>
        <p:spPr>
          <a:xfrm>
            <a:off x="9562357" y="3678118"/>
            <a:ext cx="2416726" cy="1093699"/>
          </a:xfrm>
          <a:prstGeom prst="rect">
            <a:avLst/>
          </a:prstGeom>
        </p:spPr>
      </p:pic>
      <p:pic>
        <p:nvPicPr>
          <p:cNvPr id="19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3ADA1CA0-6B66-9CA3-0B97-FA2D844CB4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83" t="66668" r="5157" b="7533"/>
          <a:stretch>
            <a:fillRect/>
          </a:stretch>
        </p:blipFill>
        <p:spPr>
          <a:xfrm>
            <a:off x="10262729" y="2226598"/>
            <a:ext cx="1471421" cy="1083387"/>
          </a:xfrm>
          <a:prstGeom prst="rect">
            <a:avLst/>
          </a:prstGeom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008B0BA5-344A-C9B0-FA91-F5A770B7CDD4}"/>
              </a:ext>
            </a:extLst>
          </p:cNvPr>
          <p:cNvSpPr/>
          <p:nvPr/>
        </p:nvSpPr>
        <p:spPr>
          <a:xfrm>
            <a:off x="9904999" y="2556665"/>
            <a:ext cx="614083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D0805F88-533E-46D3-91A6-11FD003EB21C}"/>
              </a:ext>
            </a:extLst>
          </p:cNvPr>
          <p:cNvSpPr/>
          <p:nvPr/>
        </p:nvSpPr>
        <p:spPr>
          <a:xfrm rot="3067584">
            <a:off x="9711891" y="3397514"/>
            <a:ext cx="693651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439731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0175-F0A3-7FF9-598C-D37B2DA3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KONTA PIEVIENOŠANA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D52F-2473-46C8-3F0B-C8DB7E3D1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48"/>
            <a:ext cx="5550568" cy="3903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Administratoram</a:t>
            </a:r>
            <a:r>
              <a:rPr lang="lv-LV" dirty="0"/>
              <a:t> ir iespēja reģistrēt jaunus kontus, ievadot: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filiāles nosaukumu;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lietotājvārdu;</a:t>
            </a:r>
          </a:p>
          <a:p>
            <a:pPr lvl="1">
              <a:buBlip>
                <a:blip r:embed="rId2"/>
              </a:buBlip>
            </a:pPr>
            <a:r>
              <a:rPr lang="lv-LV" dirty="0"/>
              <a:t>paroli.</a:t>
            </a:r>
          </a:p>
          <a:p>
            <a:pPr marL="0" indent="0">
              <a:buNone/>
            </a:pPr>
            <a:r>
              <a:rPr lang="lv-LV" dirty="0"/>
              <a:t>Datu ievade tiek pārbaudīta – ja lauki nav aizpildīti korekti, tiek parādīts kļūdas ziņojums. Pretējā gadījumā dati tiek saglabāti tabulā “</a:t>
            </a:r>
            <a:r>
              <a:rPr lang="lv-LV" b="1" i="1" dirty="0" err="1"/>
              <a:t>users</a:t>
            </a:r>
            <a:r>
              <a:rPr lang="lv-LV" dirty="0"/>
              <a:t>”.</a:t>
            </a:r>
            <a:endParaRPr lang="en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BECBC-F0F7-7710-86F8-1D20B7B06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A2E9-81F7-9844-8A4F-CAE727F98C30}" type="slidenum">
              <a:rPr lang="en-LV" smtClean="0"/>
              <a:t>9</a:t>
            </a:fld>
            <a:endParaRPr lang="en-LV"/>
          </a:p>
        </p:txBody>
      </p:sp>
      <p:pic>
        <p:nvPicPr>
          <p:cNvPr id="7" name="Content Placeholder 6" descr="A blue line drawing of a person and a box&#10;&#10;AI-generated content may be incorrect.">
            <a:extLst>
              <a:ext uri="{FF2B5EF4-FFF2-40B4-BE49-F238E27FC236}">
                <a16:creationId xmlns:a16="http://schemas.microsoft.com/office/drawing/2014/main" id="{0F29F873-2A46-3207-04E2-68C710C7F824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8" b="36230" l="8301" r="38477">
                        <a14:foregroundMark x1="37109" y1="26172" x2="37109" y2="26172"/>
                        <a14:foregroundMark x1="33789" y1="27051" x2="33789" y2="27051"/>
                        <a14:foregroundMark x1="22363" y1="8105" x2="22363" y2="8105"/>
                        <a14:foregroundMark x1="38477" y1="26172" x2="38477" y2="26172"/>
                        <a14:backgroundMark x1="36621" y1="26367" x2="36621" y2="26367"/>
                        <a14:backgroundMark x1="36621" y1="26563" x2="36621" y2="26563"/>
                        <a14:backgroundMark x1="36621" y1="26563" x2="36621" y2="26563"/>
                        <a14:backgroundMark x1="36621" y1="26563" x2="36621" y2="26563"/>
                        <a14:backgroundMark x1="36621" y1="26465" x2="36621" y2="26465"/>
                      </a14:backgroundRemoval>
                    </a14:imgEffect>
                  </a14:imgLayer>
                </a14:imgProps>
              </a:ext>
            </a:extLst>
          </a:blip>
          <a:srcRect l="4641" t="5848" r="58682" b="60194"/>
          <a:stretch>
            <a:fillRect/>
          </a:stretch>
        </p:blipFill>
        <p:spPr>
          <a:xfrm>
            <a:off x="6834988" y="2093801"/>
            <a:ext cx="1775612" cy="1643913"/>
          </a:xfrm>
        </p:spPr>
      </p:pic>
      <p:pic>
        <p:nvPicPr>
          <p:cNvPr id="8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6AEBE8A8-376F-0BF8-59D0-291F627E04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483" t="51911" r="5157" b="32232"/>
          <a:stretch>
            <a:fillRect/>
          </a:stretch>
        </p:blipFill>
        <p:spPr>
          <a:xfrm>
            <a:off x="6473232" y="5002241"/>
            <a:ext cx="2416726" cy="1093699"/>
          </a:xfrm>
          <a:prstGeom prst="rect">
            <a:avLst/>
          </a:prstGeom>
        </p:spPr>
      </p:pic>
      <p:pic>
        <p:nvPicPr>
          <p:cNvPr id="13" name="Content Placeholder 6" descr="A diagram of a car being made&#10;&#10;AI-generated content may be incorrect.">
            <a:extLst>
              <a:ext uri="{FF2B5EF4-FFF2-40B4-BE49-F238E27FC236}">
                <a16:creationId xmlns:a16="http://schemas.microsoft.com/office/drawing/2014/main" id="{863BA8DF-635C-0629-290D-F72BFDAF9C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483" t="66668" r="5157" b="7533"/>
          <a:stretch>
            <a:fillRect/>
          </a:stretch>
        </p:blipFill>
        <p:spPr>
          <a:xfrm>
            <a:off x="9782954" y="2394165"/>
            <a:ext cx="1471421" cy="1083387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73316328-AF22-D9FC-12CA-5CF068FED16C}"/>
              </a:ext>
            </a:extLst>
          </p:cNvPr>
          <p:cNvSpPr/>
          <p:nvPr/>
        </p:nvSpPr>
        <p:spPr>
          <a:xfrm>
            <a:off x="8710025" y="2723712"/>
            <a:ext cx="1228165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EC31A05F-DE75-046F-7029-8AC2736CE8C0}"/>
              </a:ext>
            </a:extLst>
          </p:cNvPr>
          <p:cNvSpPr/>
          <p:nvPr/>
        </p:nvSpPr>
        <p:spPr>
          <a:xfrm rot="5400000">
            <a:off x="7108711" y="4150888"/>
            <a:ext cx="1228165" cy="322728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2073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44731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2325</TotalTime>
  <Words>1144</Words>
  <Application>Microsoft Macintosh PowerPoint</Application>
  <PresentationFormat>Widescreen</PresentationFormat>
  <Paragraphs>224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Times New Roman</vt:lpstr>
      <vt:lpstr>Office 2013 - 2022 Theme</vt:lpstr>
      <vt:lpstr>JELGAVAS TEHNIKUMS  MĀJAS LAPAS PILOT VERSIJA UZŅĒMUMA IEKŠĒJAI STĀVVIETU REĢISTRĀCIJAS SISTĒMAI “PARKINGPRO”   KVALIFIKĀCIJAS IEGUVEI PROGRAMMĒŠANAS TEHNIĶIS  ROBERTS JANSONS 410. GRUPA  JELGAVA 2025</vt:lpstr>
      <vt:lpstr>Kas ir</vt:lpstr>
      <vt:lpstr>Izmantotās tehnoloģijas</vt:lpstr>
      <vt:lpstr>Prasību specifikācija</vt:lpstr>
      <vt:lpstr>LIETOTĀJA PIESLĒGŠANĀS</vt:lpstr>
      <vt:lpstr>TRANSPORTLĪDZEKĻA REĢISTRĀCIJA</vt:lpstr>
      <vt:lpstr>TRANSPORTLĪDZEKĻA MEKLĒŠANA UN FILTRĒŠANA</vt:lpstr>
      <vt:lpstr>DATU REDIĢĒŠANA UN DZĒŠANA</vt:lpstr>
      <vt:lpstr>KONTA PIEVIENOŠANA</vt:lpstr>
      <vt:lpstr>Sistēmas struktūra</vt:lpstr>
      <vt:lpstr>‘’users’’ TABULA</vt:lpstr>
      <vt:lpstr>‘’cars’’ TABULA</vt:lpstr>
      <vt:lpstr>‘’cars’’ TABULA</vt:lpstr>
      <vt:lpstr>PowerPoint Presentation</vt:lpstr>
      <vt:lpstr>Testēšana</vt:lpstr>
      <vt:lpstr>REĢISTRĀCIJAS FUNKCIJAS TESTPIEMĒRI</vt:lpstr>
      <vt:lpstr>PIETEIKŠANĀS FUNKCIJAS TESTPIEMĒRI </vt:lpstr>
      <vt:lpstr>TRANSPORTLĪDZEKĻA PIEVIENOŠANAS TESTPIEMĒRI</vt:lpstr>
      <vt:lpstr>TRANSPORTLĪDZEKĻA MEKLĒŠANAS TESTPIEMĒRI </vt:lpstr>
      <vt:lpstr>Sistēmas apskats</vt:lpstr>
      <vt:lpstr>Secinājumi un priekšlikumi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Roberts Jansons</dc:creator>
  <cp:lastModifiedBy>Roberts Jansons</cp:lastModifiedBy>
  <cp:revision>16</cp:revision>
  <dcterms:created xsi:type="dcterms:W3CDTF">2025-05-20T15:46:48Z</dcterms:created>
  <dcterms:modified xsi:type="dcterms:W3CDTF">2025-05-22T08:21:08Z</dcterms:modified>
</cp:coreProperties>
</file>