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69" r:id="rId1"/>
  </p:sldMasterIdLst>
  <p:notesMasterIdLst>
    <p:notesMasterId r:id="rId15"/>
  </p:notesMasterIdLst>
  <p:sldIdLst>
    <p:sldId id="256" r:id="rId2"/>
    <p:sldId id="272" r:id="rId3"/>
    <p:sldId id="273" r:id="rId4"/>
    <p:sldId id="274" r:id="rId5"/>
    <p:sldId id="275" r:id="rId6"/>
    <p:sldId id="276" r:id="rId7"/>
    <p:sldId id="278" r:id="rId8"/>
    <p:sldId id="281" r:id="rId9"/>
    <p:sldId id="283" r:id="rId10"/>
    <p:sldId id="284" r:id="rId11"/>
    <p:sldId id="285" r:id="rId12"/>
    <p:sldId id="279"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4" autoAdjust="0"/>
    <p:restoredTop sz="72378" autoAdjust="0"/>
  </p:normalViewPr>
  <p:slideViewPr>
    <p:cSldViewPr snapToGrid="0">
      <p:cViewPr varScale="1">
        <p:scale>
          <a:sx n="77" d="100"/>
          <a:sy n="77" d="100"/>
        </p:scale>
        <p:origin x="17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0FBF4F-A6CC-4E94-B78F-A90397954FC1}" type="datetimeFigureOut">
              <a:rPr lang="en-US" smtClean="0"/>
              <a:t>6/16/2023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048BE4-16F0-40CD-96A3-4C08E9ED6B51}" type="slidenum">
              <a:rPr lang="en-US" smtClean="0"/>
              <a:t>‹#›</a:t>
            </a:fld>
            <a:endParaRPr lang="en-US"/>
          </a:p>
        </p:txBody>
      </p:sp>
    </p:spTree>
    <p:extLst>
      <p:ext uri="{BB962C8B-B14F-4D97-AF65-F5344CB8AC3E}">
        <p14:creationId xmlns:p14="http://schemas.microsoft.com/office/powerpoint/2010/main" val="290944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1</a:t>
            </a:fld>
            <a:endParaRPr lang="en-US"/>
          </a:p>
        </p:txBody>
      </p:sp>
    </p:spTree>
    <p:extLst>
      <p:ext uri="{BB962C8B-B14F-4D97-AF65-F5344CB8AC3E}">
        <p14:creationId xmlns:p14="http://schemas.microsoft.com/office/powerpoint/2010/main" val="2056709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Tika</a:t>
            </a:r>
            <a:r>
              <a:rPr lang="lv-LV" baseline="0" dirty="0"/>
              <a:t> izmantotas tieši šīs versijas, tāpēc ka uzņēmumā jau ir esoša DOPS sistēma jeb darba organizēšanas un pārvaldības sistēma, kurā tiek izmantotas tieši šīs tehnoloģijas. Tādējādi vienojāmies ar klientu, ka tiks izmantots tas pats, jo darbība esošajai sistēmai nesaskatīja problēmas.</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2</a:t>
            </a:fld>
            <a:endParaRPr lang="en-US"/>
          </a:p>
        </p:txBody>
      </p:sp>
    </p:spTree>
    <p:extLst>
      <p:ext uri="{BB962C8B-B14F-4D97-AF65-F5344CB8AC3E}">
        <p14:creationId xmlns:p14="http://schemas.microsoft.com/office/powerpoint/2010/main" val="418197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Šis</a:t>
            </a:r>
            <a:r>
              <a:rPr lang="lv-LV" baseline="0" dirty="0"/>
              <a:t> bija sākotnējais makets galvenajai sadaļai ar sarakstu un darbības pogām. Gala rezultātā šis makets arī kļuva par reālu izkārtojumu.</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6</a:t>
            </a:fld>
            <a:endParaRPr lang="en-US"/>
          </a:p>
        </p:txBody>
      </p:sp>
    </p:spTree>
    <p:extLst>
      <p:ext uri="{BB962C8B-B14F-4D97-AF65-F5344CB8AC3E}">
        <p14:creationId xmlns:p14="http://schemas.microsoft.com/office/powerpoint/2010/main" val="2601043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Šeit</a:t>
            </a:r>
            <a:r>
              <a:rPr lang="lv-LV" baseline="0" dirty="0"/>
              <a:t> tiek attēlota blokshēma, kurā norādīta sistēmas kopējā darbība ar veicamajām darbībām.</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7</a:t>
            </a:fld>
            <a:endParaRPr lang="en-US"/>
          </a:p>
        </p:txBody>
      </p:sp>
    </p:spTree>
    <p:extLst>
      <p:ext uri="{BB962C8B-B14F-4D97-AF65-F5344CB8AC3E}">
        <p14:creationId xmlns:p14="http://schemas.microsoft.com/office/powerpoint/2010/main" val="2295033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Viens no nosacījumiem paroles veidošanā ir</a:t>
            </a:r>
            <a:r>
              <a:rPr lang="lv-LV" baseline="0" dirty="0"/>
              <a:t> tāds, ka tai jāsastāv no vismaz 6 simboliem. Abos logos, kas ir pieslēgšanās un reģistrēšanās, paroles ievades laukos ievadītie simboli tiek aizstāti ar zvaigznītēm pēc pārlūka noklusējuma iestatījumiem. Sākotnēji tiks atstāta iespēja veidot lietotājus, taču laika gaitā tā tiks izņemta un tiks atstāti tikai daži lietotāji, kuriem būs pieeja visai sistēmai ar sarakstu.</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8</a:t>
            </a:fld>
            <a:endParaRPr lang="en-US"/>
          </a:p>
        </p:txBody>
      </p:sp>
    </p:spTree>
    <p:extLst>
      <p:ext uri="{BB962C8B-B14F-4D97-AF65-F5344CB8AC3E}">
        <p14:creationId xmlns:p14="http://schemas.microsoft.com/office/powerpoint/2010/main" val="3791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Šī funkcija tika pievienota pēc</a:t>
            </a:r>
            <a:r>
              <a:rPr lang="lv-LV" baseline="0" dirty="0"/>
              <a:t> tā, kad testēšanas laikā tika pievienoti vairāki ieraksti. Sākotnēji tika izvēlēta vērtība – 10, taču ar laiku tika novērots, ka ir pietiekami ērti strādāt arī tad, kad tiek attēloti 20 ieraksti vienā lappusē. Tas tika realizēts sekojoši – </a:t>
            </a:r>
            <a:r>
              <a:rPr lang="lv-LV" baseline="0"/>
              <a:t>tiek nolasīti</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9</a:t>
            </a:fld>
            <a:endParaRPr lang="en-US"/>
          </a:p>
        </p:txBody>
      </p:sp>
    </p:spTree>
    <p:extLst>
      <p:ext uri="{BB962C8B-B14F-4D97-AF65-F5344CB8AC3E}">
        <p14:creationId xmlns:p14="http://schemas.microsoft.com/office/powerpoint/2010/main" val="2358082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Objekta pievienošana</a:t>
            </a:r>
            <a:r>
              <a:rPr lang="lv-LV" baseline="0" dirty="0"/>
              <a:t> notiek ar darbības pogu galvenajā sadaļā, kas atver aizpildāmu formu, kurā tiek ievadīts Inventāra numurs, nosaukums, iegādes datums, atbildīgā persona, attēls, izveidošanas datums un pārbaudes datums.</a:t>
            </a:r>
          </a:p>
          <a:p>
            <a:r>
              <a:rPr lang="lv-LV" dirty="0"/>
              <a:t>Un</a:t>
            </a:r>
            <a:r>
              <a:rPr lang="lv-LV" baseline="0" dirty="0"/>
              <a:t> p</a:t>
            </a:r>
            <a:r>
              <a:rPr lang="lv-LV" dirty="0"/>
              <a:t>astāv</a:t>
            </a:r>
            <a:r>
              <a:rPr lang="lv-LV" baseline="0" dirty="0"/>
              <a:t> trīs būtiskās darbības ar ierakstu – apskatīt, rediģēt un dzēst.</a:t>
            </a:r>
          </a:p>
          <a:p>
            <a:r>
              <a:rPr lang="lv-LV" baseline="0" dirty="0"/>
              <a:t>Kā iepriekš minēts, tad galvenajā lapā tiek attēlota ieskata informācija, taču apskatīšanas lapā parādās pilnā informācija, kuru ievadīja lietotājs aizpildot pievienošanas formu.</a:t>
            </a:r>
          </a:p>
          <a:p>
            <a:r>
              <a:rPr lang="lv-LV" baseline="0" dirty="0"/>
              <a:t>Rediģēšanas lapā ir forma ar esošo informāciju, kas ļauj nomainīt visus laukus, izņemot attēlu un izveidošanas datumu. Laika gaitā arī tika lemts noņemt iespēju mainīt inventāra numuru, bet tas tiek attēlots, lai darbinieks jeb lietotājs redz, par kuru objektu tiek mainīta informācija.</a:t>
            </a:r>
          </a:p>
          <a:p>
            <a:r>
              <a:rPr lang="lv-LV" baseline="0" dirty="0"/>
              <a:t>Kā arī dzēšana, taču tā notiek no objektu saraksta lapas. Tiek nolasīta rinda, kurā atrodas ieraksts, tādējādi arī tā Id, pēc kura tiek izdzēsts objekts.</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10</a:t>
            </a:fld>
            <a:endParaRPr lang="en-US"/>
          </a:p>
        </p:txBody>
      </p:sp>
    </p:spTree>
    <p:extLst>
      <p:ext uri="{BB962C8B-B14F-4D97-AF65-F5344CB8AC3E}">
        <p14:creationId xmlns:p14="http://schemas.microsoft.com/office/powerpoint/2010/main" val="390106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Tika nolemts izveidot atsevišķu lapu</a:t>
            </a:r>
            <a:r>
              <a:rPr lang="lv-LV" baseline="0" dirty="0"/>
              <a:t> ar meklētāju, neievietojot šo logu galvenajā lapā. Meklēšana sākumā notika pēc vairākiem kritērijiem pēc vajadzības – Inventāra numurs vai iegādes datums, vai atbildīgā persona, taču, darba noslēgumam tuvojoties, tika izlemts atstāt meklēšanu tikai pēc Inventāra numura, jo arī Skenēšanas lapā tas notiek pēc tā.</a:t>
            </a:r>
            <a:endParaRPr lang="en-US" dirty="0"/>
          </a:p>
        </p:txBody>
      </p:sp>
      <p:sp>
        <p:nvSpPr>
          <p:cNvPr id="4" name="Slide Number Placeholder 3"/>
          <p:cNvSpPr>
            <a:spLocks noGrp="1"/>
          </p:cNvSpPr>
          <p:nvPr>
            <p:ph type="sldNum" sz="quarter" idx="10"/>
          </p:nvPr>
        </p:nvSpPr>
        <p:spPr/>
        <p:txBody>
          <a:bodyPr/>
          <a:lstStyle/>
          <a:p>
            <a:fld id="{1D048BE4-16F0-40CD-96A3-4C08E9ED6B51}" type="slidenum">
              <a:rPr lang="en-US" smtClean="0"/>
              <a:t>11</a:t>
            </a:fld>
            <a:endParaRPr lang="en-US"/>
          </a:p>
        </p:txBody>
      </p:sp>
    </p:spTree>
    <p:extLst>
      <p:ext uri="{BB962C8B-B14F-4D97-AF65-F5344CB8AC3E}">
        <p14:creationId xmlns:p14="http://schemas.microsoft.com/office/powerpoint/2010/main" val="61750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FC038DB7-2066-4045-88D6-5F134696354B}" type="datetime1">
              <a:rPr lang="en-US" smtClean="0"/>
              <a:t>6/16/2023</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3364580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99072E-58B4-49E7-9447-25C119D9408B}" type="datetime1">
              <a:rPr lang="en-US" smtClean="0"/>
              <a:t>6/16/2023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2064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534FD3BD-B26D-4F61-A81D-72B41E6C981D}" type="datetime1">
              <a:rPr lang="en-US" smtClean="0"/>
              <a:t>6/16/2023</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57F1E4F-1CFF-5643-939E-217C01CDF565}"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8390209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0EF208-E161-4933-980E-5892296A1DFB}" type="datetime1">
              <a:rPr lang="en-US" smtClean="0"/>
              <a:t>6/16/2023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9312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A009B7-5166-48AD-B420-B8829FDA178E}" type="datetime1">
              <a:rPr lang="en-US" smtClean="0"/>
              <a:t>6/16/2023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448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57E28E-CE4C-44EB-B031-C3EAADED4396}" type="datetime1">
              <a:rPr lang="en-US" smtClean="0"/>
              <a:t>6/16/2023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5818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54420-5950-486A-B943-71938512E6B3}" type="datetime1">
              <a:rPr lang="en-US" smtClean="0"/>
              <a:t>6/16/2023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040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52F6327-EFC9-4098-99E0-664A153F159F}" type="datetime1">
              <a:rPr lang="en-US" smtClean="0"/>
              <a:t>6/16/2023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217C01CDF565}"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11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B88C9737-C34D-486B-A617-0D232F1E1A31}" type="datetime1">
              <a:rPr lang="en-US" smtClean="0"/>
              <a:t>6/16/2023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217C01CDF565}"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2372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A46401-4019-4318-B1B3-A06772DFF7CC}" type="datetime1">
              <a:rPr lang="en-US" smtClean="0"/>
              <a:t>6/16/2023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987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37E87-AC08-417E-927F-76DC715C9C69}" type="datetime1">
              <a:rPr lang="en-US" smtClean="0"/>
              <a:t>6/16/2023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755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64C36577-D59B-43F5-B301-A8D6B1FF98FF}" type="datetime1">
              <a:rPr lang="en-US" smtClean="0"/>
              <a:t>6/16/2023</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57F1E4F-1CFF-5643-939E-217C01CDF565}"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1123084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5126" y="2200953"/>
            <a:ext cx="8361229" cy="2098226"/>
          </a:xfrm>
        </p:spPr>
        <p:txBody>
          <a:bodyPr/>
          <a:lstStyle/>
          <a:p>
            <a:r>
              <a:rPr lang="lv-LV" sz="4800" dirty="0"/>
              <a:t>Apavu interneta veikals</a:t>
            </a:r>
            <a:br>
              <a:rPr lang="lv-LV" sz="4800" dirty="0"/>
            </a:br>
            <a:r>
              <a:rPr lang="lv-LV" sz="3200" dirty="0"/>
              <a:t>Kvalifikācijas ieguvei</a:t>
            </a:r>
            <a:br>
              <a:rPr lang="lv-LV" sz="3200" dirty="0"/>
            </a:br>
            <a:r>
              <a:rPr lang="lv-LV" sz="3200" dirty="0"/>
              <a:t>Programmēšanas tehniķis</a:t>
            </a:r>
            <a:endParaRPr lang="en-US" sz="3200" dirty="0"/>
          </a:p>
        </p:txBody>
      </p:sp>
      <p:sp>
        <p:nvSpPr>
          <p:cNvPr id="3" name="Subtitle 2"/>
          <p:cNvSpPr>
            <a:spLocks noGrp="1"/>
          </p:cNvSpPr>
          <p:nvPr>
            <p:ph type="subTitle" idx="1"/>
          </p:nvPr>
        </p:nvSpPr>
        <p:spPr>
          <a:xfrm>
            <a:off x="2679905" y="4299179"/>
            <a:ext cx="6831673" cy="1086237"/>
          </a:xfrm>
        </p:spPr>
        <p:txBody>
          <a:bodyPr>
            <a:normAutofit/>
          </a:bodyPr>
          <a:lstStyle/>
          <a:p>
            <a:r>
              <a:rPr lang="lv-LV" sz="2400" dirty="0"/>
              <a:t>Ņikita Čaikovskis 410. grupa</a:t>
            </a:r>
            <a:endParaRPr lang="en-US" sz="2400" dirty="0"/>
          </a:p>
        </p:txBody>
      </p:sp>
    </p:spTree>
    <p:extLst>
      <p:ext uri="{BB962C8B-B14F-4D97-AF65-F5344CB8AC3E}">
        <p14:creationId xmlns:p14="http://schemas.microsoft.com/office/powerpoint/2010/main" val="232769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Projekta galvenie uzdevumi</a:t>
            </a:r>
            <a:endParaRPr lang="en-US" dirty="0"/>
          </a:p>
        </p:txBody>
      </p:sp>
      <p:sp>
        <p:nvSpPr>
          <p:cNvPr id="3" name="Content Placeholder 2"/>
          <p:cNvSpPr>
            <a:spLocks noGrp="1"/>
          </p:cNvSpPr>
          <p:nvPr>
            <p:ph idx="1"/>
          </p:nvPr>
        </p:nvSpPr>
        <p:spPr>
          <a:xfrm>
            <a:off x="1371599" y="1551008"/>
            <a:ext cx="10434577" cy="4621192"/>
          </a:xfrm>
        </p:spPr>
        <p:txBody>
          <a:bodyPr>
            <a:noAutofit/>
          </a:bodyPr>
          <a:lstStyle/>
          <a:p>
            <a:r>
              <a:rPr lang="lv-LV" sz="2400" b="0" i="0" dirty="0">
                <a:solidFill>
                  <a:schemeClr val="tx1"/>
                </a:solidFill>
                <a:effectLst/>
                <a:latin typeface="+mj-lt"/>
              </a:rPr>
              <a:t>Izveidot tabulu, kas ielādēs datus no servera izmantojot servera pus. Konfigurēt tabulas kolonnas, to datu avotus un nosaukumus.</a:t>
            </a:r>
            <a:endParaRPr lang="lv-LV" sz="2800" dirty="0">
              <a:solidFill>
                <a:schemeClr val="tx1"/>
              </a:solidFill>
              <a:latin typeface="+mj-lt"/>
            </a:endParaRPr>
          </a:p>
          <a:p>
            <a:r>
              <a:rPr lang="lv-LV" sz="2400" b="0" i="0" dirty="0">
                <a:solidFill>
                  <a:schemeClr val="tx1"/>
                </a:solidFill>
                <a:effectLst/>
                <a:latin typeface="+mj-lt"/>
              </a:rPr>
              <a:t>Datu dzēšana: Izstrādāt funkcionalitāti, lai ļautu dzēst datus no tabulas. Apstrādāt klikšķi uz dzēšanas ikonas, rādot apstiprinājuma dialogu. Ja lietotājs apstiprina dzēšanu, veikt AJAX POST pieprasījumu, lai nosūtītu dzēšanas pieprasījumu serverim.</a:t>
            </a:r>
            <a:endParaRPr lang="lv-LV" sz="2800" dirty="0">
              <a:solidFill>
                <a:schemeClr val="tx1"/>
              </a:solidFill>
              <a:latin typeface="+mj-lt"/>
            </a:endParaRPr>
          </a:p>
          <a:p>
            <a:r>
              <a:rPr lang="lv-LV" sz="2400" b="0" i="0" dirty="0">
                <a:solidFill>
                  <a:schemeClr val="tx1"/>
                </a:solidFill>
                <a:effectLst/>
                <a:latin typeface="+mj-lt"/>
              </a:rPr>
              <a:t>Datus labošana: Nodrošināt iespēju rediģēt datus tabulā. Pievienot rediģēšanas funkcionalitāti, kad lietotājs izvēlas rediģēt izvēlnes izvēles punktu. Parādīt rediģēšanas modālo logu un ielādēt attiecīgos datus no izvēlnes izvēles punkta. Kad lietotājs saglabā izmaiņas, veikt AJAX POST pieprasījumu, lai nosūtītu rediģēto informāciju serverim. </a:t>
            </a:r>
            <a:endParaRPr lang="lv-LV" sz="2800" dirty="0">
              <a:solidFill>
                <a:schemeClr val="tx1"/>
              </a:solidFill>
              <a:latin typeface="+mj-lt"/>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706056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Specifika</a:t>
            </a:r>
            <a:endParaRPr lang="en-US" dirty="0"/>
          </a:p>
        </p:txBody>
      </p:sp>
      <p:sp>
        <p:nvSpPr>
          <p:cNvPr id="3" name="Content Placeholder 2"/>
          <p:cNvSpPr>
            <a:spLocks noGrp="1"/>
          </p:cNvSpPr>
          <p:nvPr>
            <p:ph idx="1"/>
          </p:nvPr>
        </p:nvSpPr>
        <p:spPr/>
        <p:txBody>
          <a:bodyPr>
            <a:normAutofit fontScale="77500" lnSpcReduction="20000"/>
          </a:bodyPr>
          <a:lstStyle/>
          <a:p>
            <a:r>
              <a:rPr lang="lv-LV" sz="2400" b="0" i="0" dirty="0">
                <a:solidFill>
                  <a:schemeClr val="tx1"/>
                </a:solidFill>
                <a:effectLst/>
                <a:latin typeface="+mj-lt"/>
              </a:rPr>
              <a:t>Datu tabula: Kodā tiek izmantota </a:t>
            </a:r>
            <a:r>
              <a:rPr lang="lv-LV" sz="2400" b="0" i="1" dirty="0" err="1">
                <a:solidFill>
                  <a:schemeClr val="tx1"/>
                </a:solidFill>
                <a:effectLst/>
                <a:latin typeface="+mj-lt"/>
              </a:rPr>
              <a:t>DataTable</a:t>
            </a:r>
            <a:r>
              <a:rPr lang="lv-LV" sz="2400" b="0" i="0" dirty="0">
                <a:solidFill>
                  <a:schemeClr val="tx1"/>
                </a:solidFill>
                <a:effectLst/>
                <a:latin typeface="+mj-lt"/>
              </a:rPr>
              <a:t> bibliotēka, lai izveidotu un konfigurētu dinamisku datu tabulu. Tabula dati tiek ielādēti no servera puses.</a:t>
            </a:r>
          </a:p>
          <a:p>
            <a:r>
              <a:rPr lang="lv-LV" sz="2400" b="0" i="0" dirty="0">
                <a:solidFill>
                  <a:schemeClr val="tx1"/>
                </a:solidFill>
                <a:effectLst/>
                <a:latin typeface="+mj-lt"/>
              </a:rPr>
              <a:t>Datu </a:t>
            </a:r>
            <a:r>
              <a:rPr lang="lv-LV" sz="2400" b="0" i="0" dirty="0" err="1">
                <a:solidFill>
                  <a:schemeClr val="tx1"/>
                </a:solidFill>
                <a:effectLst/>
                <a:latin typeface="+mj-lt"/>
              </a:rPr>
              <a:t>ielāde</a:t>
            </a:r>
            <a:r>
              <a:rPr lang="lv-LV" sz="2400" b="0" i="0" dirty="0">
                <a:solidFill>
                  <a:schemeClr val="tx1"/>
                </a:solidFill>
                <a:effectLst/>
                <a:latin typeface="+mj-lt"/>
              </a:rPr>
              <a:t>: Tabula izmanto AJAX pieprasījumu, lai sazinātos ar serveri un ielādētu datus. </a:t>
            </a:r>
            <a:endParaRPr lang="lv-LV" sz="2800" dirty="0">
              <a:solidFill>
                <a:schemeClr val="tx1"/>
              </a:solidFill>
              <a:latin typeface="+mj-lt"/>
            </a:endParaRPr>
          </a:p>
          <a:p>
            <a:r>
              <a:rPr lang="lv-LV" sz="2400" b="0" i="0" dirty="0">
                <a:solidFill>
                  <a:schemeClr val="tx1"/>
                </a:solidFill>
                <a:effectLst/>
                <a:latin typeface="+mj-lt"/>
              </a:rPr>
              <a:t>Darbību izvēlnes: Tabulas pēdējā kolonna satur nolaižamo izvēlni ar divām darbībām - "</a:t>
            </a:r>
            <a:r>
              <a:rPr lang="lv-LV" sz="2400" b="0" i="1" dirty="0" err="1">
                <a:solidFill>
                  <a:schemeClr val="tx1"/>
                </a:solidFill>
                <a:effectLst/>
                <a:latin typeface="+mj-lt"/>
              </a:rPr>
              <a:t>Edit</a:t>
            </a:r>
            <a:r>
              <a:rPr lang="lv-LV" sz="2400" b="0" i="0" dirty="0">
                <a:solidFill>
                  <a:schemeClr val="tx1"/>
                </a:solidFill>
                <a:effectLst/>
                <a:latin typeface="+mj-lt"/>
              </a:rPr>
              <a:t>" un "</a:t>
            </a:r>
            <a:r>
              <a:rPr lang="lv-LV" sz="2400" b="0" i="1" dirty="0" err="1">
                <a:solidFill>
                  <a:schemeClr val="tx1"/>
                </a:solidFill>
                <a:effectLst/>
                <a:latin typeface="+mj-lt"/>
              </a:rPr>
              <a:t>Delete</a:t>
            </a:r>
            <a:r>
              <a:rPr lang="lv-LV" sz="2400" b="0" i="0" dirty="0">
                <a:solidFill>
                  <a:schemeClr val="tx1"/>
                </a:solidFill>
                <a:effectLst/>
                <a:latin typeface="+mj-lt"/>
              </a:rPr>
              <a:t>". Katrai rindiņai tiek piešķirti atbilstoši dati (ID, vārds, uzvārds, e-pasts), lai tos varētu izmantot darbību izvēlnes elementu datu atribūtos.</a:t>
            </a:r>
            <a:endParaRPr lang="lv-LV" sz="2800" dirty="0">
              <a:latin typeface="+mj-lt"/>
            </a:endParaRPr>
          </a:p>
          <a:p>
            <a:r>
              <a:rPr lang="lv-LV" sz="2400" b="0" i="0" dirty="0">
                <a:solidFill>
                  <a:schemeClr val="tx1"/>
                </a:solidFill>
                <a:effectLst/>
                <a:latin typeface="+mj-lt"/>
              </a:rPr>
              <a:t>Dzēšana un rediģēšana: Lietotājs var dzēst ierakstu, noklikšķinot uz "</a:t>
            </a:r>
            <a:r>
              <a:rPr lang="lv-LV" sz="2400" b="0" i="1" dirty="0" err="1">
                <a:solidFill>
                  <a:schemeClr val="tx1"/>
                </a:solidFill>
                <a:effectLst/>
                <a:latin typeface="+mj-lt"/>
              </a:rPr>
              <a:t>Delete</a:t>
            </a:r>
            <a:r>
              <a:rPr lang="lv-LV" sz="2400" b="0" i="0" dirty="0">
                <a:solidFill>
                  <a:schemeClr val="tx1"/>
                </a:solidFill>
                <a:effectLst/>
                <a:latin typeface="+mj-lt"/>
              </a:rPr>
              <a:t>" darbības izvēlnes elementa.</a:t>
            </a:r>
            <a:endParaRPr lang="lv-LV" sz="2800" dirty="0">
              <a:solidFill>
                <a:schemeClr val="tx1"/>
              </a:solidFill>
              <a:latin typeface="+mj-lt"/>
            </a:endParaRPr>
          </a:p>
          <a:p>
            <a:r>
              <a:rPr lang="lv-LV" sz="2400" b="0" i="0" dirty="0">
                <a:solidFill>
                  <a:schemeClr val="tx1"/>
                </a:solidFill>
                <a:effectLst/>
                <a:latin typeface="+mj-lt"/>
              </a:rPr>
              <a:t>Lietotājs var arī rediģēt ierakstu, noklikšķinot uz "</a:t>
            </a:r>
            <a:r>
              <a:rPr lang="lv-LV" sz="2400" b="0" i="1" dirty="0" err="1">
                <a:solidFill>
                  <a:schemeClr val="tx1"/>
                </a:solidFill>
                <a:effectLst/>
                <a:latin typeface="+mj-lt"/>
              </a:rPr>
              <a:t>Edit</a:t>
            </a:r>
            <a:r>
              <a:rPr lang="lv-LV" sz="2400" b="0" i="0" dirty="0">
                <a:solidFill>
                  <a:schemeClr val="tx1"/>
                </a:solidFill>
                <a:effectLst/>
                <a:latin typeface="+mj-lt"/>
              </a:rPr>
              <a:t>" darbības izvēlnes elementa. Tiek atvērts modālais logs ar iepriekš aizpildītiem laukiem, lai veiktu izmaiņas. Pēc izmaiņu saglabāšanas tiek veikts AJAX POST pieprasījums, lai atjaunotu datus un aizvērtu modālo logu.</a:t>
            </a:r>
            <a:endParaRPr lang="en-US" sz="2800" dirty="0">
              <a:solidFill>
                <a:schemeClr val="tx1"/>
              </a:solidFill>
              <a:latin typeface="+mj-lt"/>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529063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Mērķi izpildes sākumā</a:t>
            </a:r>
            <a:endParaRPr lang="en-US" dirty="0"/>
          </a:p>
        </p:txBody>
      </p:sp>
      <p:sp>
        <p:nvSpPr>
          <p:cNvPr id="3" name="Content Placeholder 2"/>
          <p:cNvSpPr>
            <a:spLocks noGrp="1"/>
          </p:cNvSpPr>
          <p:nvPr>
            <p:ph idx="1"/>
          </p:nvPr>
        </p:nvSpPr>
        <p:spPr>
          <a:xfrm>
            <a:off x="1371600" y="1781908"/>
            <a:ext cx="10411428" cy="4085492"/>
          </a:xfrm>
        </p:spPr>
        <p:txBody>
          <a:bodyPr>
            <a:noAutofit/>
          </a:bodyPr>
          <a:lstStyle/>
          <a:p>
            <a:r>
              <a:rPr lang="lv-LV" sz="2400" b="0" i="0" dirty="0">
                <a:solidFill>
                  <a:schemeClr val="tx1"/>
                </a:solidFill>
                <a:effectLst/>
                <a:latin typeface="+mj-lt"/>
              </a:rPr>
              <a:t>Pirmkārt, mērķis ir nodrošināt pareizu datu </a:t>
            </a:r>
            <a:r>
              <a:rPr lang="lv-LV" sz="2400" b="0" i="0" dirty="0" err="1">
                <a:solidFill>
                  <a:schemeClr val="tx1"/>
                </a:solidFill>
                <a:effectLst/>
                <a:latin typeface="+mj-lt"/>
              </a:rPr>
              <a:t>ielādi</a:t>
            </a:r>
            <a:r>
              <a:rPr lang="lv-LV" sz="2400" b="0" i="0" dirty="0">
                <a:solidFill>
                  <a:schemeClr val="tx1"/>
                </a:solidFill>
                <a:effectLst/>
                <a:latin typeface="+mj-lt"/>
              </a:rPr>
              <a:t> no servera, izmantojot AJAX pieprasījumu. </a:t>
            </a:r>
            <a:endParaRPr lang="lv-LV" sz="2800" dirty="0">
              <a:solidFill>
                <a:schemeClr val="tx1"/>
              </a:solidFill>
              <a:latin typeface="+mj-lt"/>
            </a:endParaRPr>
          </a:p>
          <a:p>
            <a:r>
              <a:rPr lang="lv-LV" sz="2400" b="0" i="0" dirty="0">
                <a:solidFill>
                  <a:schemeClr val="tx1"/>
                </a:solidFill>
                <a:effectLst/>
                <a:latin typeface="+mj-lt"/>
              </a:rPr>
              <a:t>Otrkārt, mērķis ir nodrošināt darbību izvēlni katram ierakstam tabulā. Arī šeit tiek izmantots AJAX pieprasījums, lai veiktu darbību, piemēram, dzēst ierakstu vai atvērt rediģēšanas modālo logu.</a:t>
            </a:r>
            <a:endParaRPr lang="lv-LV" sz="2800" dirty="0">
              <a:solidFill>
                <a:schemeClr val="tx1"/>
              </a:solidFill>
              <a:latin typeface="+mj-lt"/>
            </a:endParaRPr>
          </a:p>
          <a:p>
            <a:r>
              <a:rPr lang="lv-LV" sz="2400" b="0" i="0" dirty="0">
                <a:solidFill>
                  <a:schemeClr val="tx1"/>
                </a:solidFill>
                <a:effectLst/>
                <a:latin typeface="+mj-lt"/>
              </a:rPr>
              <a:t>Mērķis ir arī nodrošināt CSRF aizsardzību pret iespējamu CSRF uzbrukumu.</a:t>
            </a:r>
            <a:endParaRPr lang="lv-LV" sz="2800" dirty="0">
              <a:solidFill>
                <a:schemeClr val="tx1"/>
              </a:solidFill>
              <a:latin typeface="+mj-lt"/>
            </a:endParaRPr>
          </a:p>
          <a:p>
            <a:r>
              <a:rPr lang="lv-LV" sz="2400" b="0" i="0" dirty="0">
                <a:solidFill>
                  <a:schemeClr val="tx1"/>
                </a:solidFill>
                <a:effectLst/>
                <a:latin typeface="+mj-lt"/>
              </a:rPr>
              <a:t>Kopumā mērķis izpildes sākumā ir izveidot funkcionalitāti, kas ļauj lietotājam dinamiski apstrādāt un darboties ar datu tabulu, izmantojot dažādas darbības, piemēram, datu dzēšanu vai rediģēšanu. Tas nodrošina labāku lietotāja pieredzi un efektīvu datu pārvaldību.</a:t>
            </a:r>
            <a:endParaRPr lang="en-US" sz="2800" dirty="0">
              <a:solidFill>
                <a:schemeClr val="tx1"/>
              </a:solidFill>
              <a:latin typeface="+mj-lt"/>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668341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Projektēšana</a:t>
            </a:r>
            <a:endParaRPr lang="en-US" dirty="0"/>
          </a:p>
        </p:txBody>
      </p:sp>
      <p:sp>
        <p:nvSpPr>
          <p:cNvPr id="3" name="Content Placeholder 2"/>
          <p:cNvSpPr>
            <a:spLocks noGrp="1"/>
          </p:cNvSpPr>
          <p:nvPr>
            <p:ph idx="1"/>
          </p:nvPr>
        </p:nvSpPr>
        <p:spPr>
          <a:xfrm>
            <a:off x="1371599" y="1523999"/>
            <a:ext cx="9994739" cy="4736123"/>
          </a:xfrm>
        </p:spPr>
        <p:txBody>
          <a:bodyPr>
            <a:noAutofit/>
          </a:bodyPr>
          <a:lstStyle/>
          <a:p>
            <a:r>
              <a:rPr lang="lv-LV" b="0" i="0" dirty="0">
                <a:solidFill>
                  <a:schemeClr val="tx1"/>
                </a:solidFill>
                <a:effectLst/>
                <a:latin typeface="+mj-lt"/>
              </a:rPr>
              <a:t>Sākotnējā fāzē tiek identificētas un saprastas projekta prasības un mērķi.</a:t>
            </a:r>
            <a:endParaRPr lang="lv-LV" dirty="0">
              <a:solidFill>
                <a:schemeClr val="tx1"/>
              </a:solidFill>
              <a:latin typeface="+mj-lt"/>
            </a:endParaRPr>
          </a:p>
          <a:p>
            <a:r>
              <a:rPr lang="lv-LV" b="0" i="0" dirty="0">
                <a:solidFill>
                  <a:schemeClr val="tx1"/>
                </a:solidFill>
                <a:effectLst/>
                <a:latin typeface="+mj-lt"/>
              </a:rPr>
              <a:t>Konceptuālā projektēšana: Šajā posmā tiek izstrādāts projekta koncepts un pamatideja. </a:t>
            </a:r>
            <a:endParaRPr lang="lv-LV" dirty="0">
              <a:solidFill>
                <a:schemeClr val="tx1"/>
              </a:solidFill>
              <a:latin typeface="+mj-lt"/>
            </a:endParaRPr>
          </a:p>
          <a:p>
            <a:r>
              <a:rPr lang="lv-LV" b="0" i="0" dirty="0">
                <a:solidFill>
                  <a:schemeClr val="tx1"/>
                </a:solidFill>
                <a:effectLst/>
                <a:latin typeface="+mj-lt"/>
              </a:rPr>
              <a:t>Tehniskā projektēšana: Šajā posmā tiek izstrādāta tehniskā arhitektūra un detaļu plānojums.</a:t>
            </a:r>
            <a:endParaRPr lang="lv-LV" dirty="0">
              <a:solidFill>
                <a:schemeClr val="tx1"/>
              </a:solidFill>
              <a:latin typeface="+mj-lt"/>
            </a:endParaRPr>
          </a:p>
          <a:p>
            <a:r>
              <a:rPr lang="lv-LV" b="0" i="0" dirty="0">
                <a:solidFill>
                  <a:schemeClr val="tx1"/>
                </a:solidFill>
                <a:effectLst/>
                <a:latin typeface="+mj-lt"/>
              </a:rPr>
              <a:t>Interfeisa projektēšana: Šajā posmā tiek izstrādāta lietotāja </a:t>
            </a:r>
            <a:r>
              <a:rPr lang="lv-LV" b="0" i="0" dirty="0" err="1">
                <a:solidFill>
                  <a:schemeClr val="tx1"/>
                </a:solidFill>
                <a:effectLst/>
                <a:latin typeface="+mj-lt"/>
              </a:rPr>
              <a:t>saskarne</a:t>
            </a:r>
            <a:r>
              <a:rPr lang="lv-LV" b="0" i="0" dirty="0">
                <a:solidFill>
                  <a:schemeClr val="tx1"/>
                </a:solidFill>
                <a:effectLst/>
                <a:latin typeface="+mj-lt"/>
              </a:rPr>
              <a:t> un interfeiss. Tas ietver izkārtojumu, dizainu, navigāciju un citus elementus, kas nodrošina lietotāja draudzīgu un efektīvu mijiedarbību ar sistēmu.</a:t>
            </a:r>
          </a:p>
          <a:p>
            <a:r>
              <a:rPr lang="lv-LV" b="0" i="0" dirty="0">
                <a:solidFill>
                  <a:schemeClr val="tx1"/>
                </a:solidFill>
                <a:effectLst/>
                <a:latin typeface="+mj-lt"/>
              </a:rPr>
              <a:t>Datu projektēšana: Tiek identificēti un izstrādāti datu modeļi un datu struktūras, kas nepieciešami, lai glabātu un apstrādātu sistēmā izmantotos datus.</a:t>
            </a:r>
          </a:p>
          <a:p>
            <a:r>
              <a:rPr lang="lv-LV" b="0" i="0" dirty="0">
                <a:solidFill>
                  <a:schemeClr val="tx1"/>
                </a:solidFill>
                <a:effectLst/>
                <a:latin typeface="+mj-lt"/>
              </a:rPr>
              <a:t>Testēšana.</a:t>
            </a:r>
          </a:p>
          <a:p>
            <a:r>
              <a:rPr lang="lv-LV" b="0" i="0" dirty="0">
                <a:solidFill>
                  <a:schemeClr val="tx1"/>
                </a:solidFill>
                <a:effectLst/>
                <a:latin typeface="+mj-lt"/>
              </a:rPr>
              <a:t>Projekta dokumentācija: Projektēšanas rezultātā tiek izstrādāta dokumentācija,</a:t>
            </a:r>
          </a:p>
          <a:p>
            <a:pPr marL="0" indent="0">
              <a:buNone/>
            </a:pPr>
            <a:endParaRPr lang="en-US" sz="2800" dirty="0">
              <a:solidFill>
                <a:schemeClr val="tx1"/>
              </a:solidFill>
              <a:latin typeface="+mj-lt"/>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41078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7828" y="662354"/>
            <a:ext cx="9601200" cy="1485900"/>
          </a:xfrm>
        </p:spPr>
        <p:txBody>
          <a:bodyPr/>
          <a:lstStyle/>
          <a:p>
            <a:r>
              <a:rPr lang="lv-LV" dirty="0"/>
              <a:t>Sākotnējie maketi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3" name="Picture 2">
            <a:extLst>
              <a:ext uri="{FF2B5EF4-FFF2-40B4-BE49-F238E27FC236}">
                <a16:creationId xmlns:a16="http://schemas.microsoft.com/office/drawing/2014/main" id="{9ACC23CE-34AA-CA94-FFF4-85033FED1BD2}"/>
              </a:ext>
            </a:extLst>
          </p:cNvPr>
          <p:cNvPicPr>
            <a:picLocks noChangeAspect="1"/>
          </p:cNvPicPr>
          <p:nvPr/>
        </p:nvPicPr>
        <p:blipFill>
          <a:blip r:embed="rId3"/>
          <a:stretch>
            <a:fillRect/>
          </a:stretch>
        </p:blipFill>
        <p:spPr>
          <a:xfrm>
            <a:off x="4427502" y="3326423"/>
            <a:ext cx="3681852" cy="2284387"/>
          </a:xfrm>
          <a:prstGeom prst="rect">
            <a:avLst/>
          </a:prstGeom>
        </p:spPr>
      </p:pic>
      <p:sp>
        <p:nvSpPr>
          <p:cNvPr id="5" name="TextBox 4">
            <a:extLst>
              <a:ext uri="{FF2B5EF4-FFF2-40B4-BE49-F238E27FC236}">
                <a16:creationId xmlns:a16="http://schemas.microsoft.com/office/drawing/2014/main" id="{0FA1740B-1FE5-68E5-6FF3-EE763F12796C}"/>
              </a:ext>
            </a:extLst>
          </p:cNvPr>
          <p:cNvSpPr txBox="1"/>
          <p:nvPr/>
        </p:nvSpPr>
        <p:spPr>
          <a:xfrm>
            <a:off x="1467828" y="1840523"/>
            <a:ext cx="10055957" cy="830997"/>
          </a:xfrm>
          <a:prstGeom prst="rect">
            <a:avLst/>
          </a:prstGeom>
          <a:noFill/>
        </p:spPr>
        <p:txBody>
          <a:bodyPr wrap="square" rtlCol="0">
            <a:spAutoFit/>
          </a:bodyPr>
          <a:lstStyle/>
          <a:p>
            <a:r>
              <a:rPr lang="lv-LV" sz="2400" b="0" i="0" dirty="0">
                <a:effectLst/>
                <a:latin typeface="+mj-lt"/>
              </a:rPr>
              <a:t>Šīs makets demonstrē galīgā produkta vai sistēmas izkārtojumu un elementu novietojumu.</a:t>
            </a:r>
            <a:endParaRPr lang="ru-RU" sz="2400" dirty="0">
              <a:latin typeface="+mj-lt"/>
            </a:endParaRPr>
          </a:p>
        </p:txBody>
      </p:sp>
      <p:pic>
        <p:nvPicPr>
          <p:cNvPr id="6" name="Picture 5">
            <a:extLst>
              <a:ext uri="{FF2B5EF4-FFF2-40B4-BE49-F238E27FC236}">
                <a16:creationId xmlns:a16="http://schemas.microsoft.com/office/drawing/2014/main" id="{31DB4D20-0629-0932-4AC9-5753069BDA50}"/>
              </a:ext>
            </a:extLst>
          </p:cNvPr>
          <p:cNvPicPr>
            <a:picLocks noChangeAspect="1"/>
          </p:cNvPicPr>
          <p:nvPr/>
        </p:nvPicPr>
        <p:blipFill>
          <a:blip r:embed="rId4"/>
          <a:stretch>
            <a:fillRect/>
          </a:stretch>
        </p:blipFill>
        <p:spPr>
          <a:xfrm>
            <a:off x="846923" y="3326423"/>
            <a:ext cx="3453862" cy="2148806"/>
          </a:xfrm>
          <a:prstGeom prst="rect">
            <a:avLst/>
          </a:prstGeom>
        </p:spPr>
      </p:pic>
      <p:pic>
        <p:nvPicPr>
          <p:cNvPr id="7" name="Picture 6">
            <a:extLst>
              <a:ext uri="{FF2B5EF4-FFF2-40B4-BE49-F238E27FC236}">
                <a16:creationId xmlns:a16="http://schemas.microsoft.com/office/drawing/2014/main" id="{B898B0B4-95E6-EAD2-FCAE-E042D87DBA19}"/>
              </a:ext>
            </a:extLst>
          </p:cNvPr>
          <p:cNvPicPr>
            <a:picLocks noChangeAspect="1"/>
          </p:cNvPicPr>
          <p:nvPr/>
        </p:nvPicPr>
        <p:blipFill>
          <a:blip r:embed="rId5"/>
          <a:stretch>
            <a:fillRect/>
          </a:stretch>
        </p:blipFill>
        <p:spPr>
          <a:xfrm>
            <a:off x="8236071" y="3312097"/>
            <a:ext cx="3681852" cy="2298713"/>
          </a:xfrm>
          <a:prstGeom prst="rect">
            <a:avLst/>
          </a:prstGeom>
        </p:spPr>
      </p:pic>
    </p:spTree>
    <p:extLst>
      <p:ext uri="{BB962C8B-B14F-4D97-AF65-F5344CB8AC3E}">
        <p14:creationId xmlns:p14="http://schemas.microsoft.com/office/powerpoint/2010/main" val="1584316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Sistēmas darbības blokshēma</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17" name="Picture 16"/>
          <p:cNvPicPr>
            <a:picLocks noChangeAspect="1"/>
          </p:cNvPicPr>
          <p:nvPr/>
        </p:nvPicPr>
        <p:blipFill>
          <a:blip r:embed="rId3"/>
          <a:stretch>
            <a:fillRect/>
          </a:stretch>
        </p:blipFill>
        <p:spPr>
          <a:xfrm>
            <a:off x="4317261" y="1448191"/>
            <a:ext cx="4618395" cy="5005195"/>
          </a:xfrm>
          <a:prstGeom prst="rect">
            <a:avLst/>
          </a:prstGeom>
        </p:spPr>
      </p:pic>
    </p:spTree>
    <p:extLst>
      <p:ext uri="{BB962C8B-B14F-4D97-AF65-F5344CB8AC3E}">
        <p14:creationId xmlns:p14="http://schemas.microsoft.com/office/powerpoint/2010/main" val="422315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Lietotāju sistēma</a:t>
            </a:r>
            <a:endParaRPr lang="en-US" dirty="0"/>
          </a:p>
        </p:txBody>
      </p:sp>
      <p:sp>
        <p:nvSpPr>
          <p:cNvPr id="3" name="Content Placeholder 2"/>
          <p:cNvSpPr>
            <a:spLocks noGrp="1"/>
          </p:cNvSpPr>
          <p:nvPr>
            <p:ph idx="1"/>
          </p:nvPr>
        </p:nvSpPr>
        <p:spPr>
          <a:xfrm>
            <a:off x="1371599" y="1689904"/>
            <a:ext cx="10504025" cy="4177496"/>
          </a:xfrm>
        </p:spPr>
        <p:txBody>
          <a:bodyPr>
            <a:normAutofit/>
          </a:bodyPr>
          <a:lstStyle/>
          <a:p>
            <a:r>
              <a:rPr lang="lv-LV" sz="2200" i="0" dirty="0">
                <a:solidFill>
                  <a:schemeClr val="tx1"/>
                </a:solidFill>
                <a:effectLst/>
                <a:latin typeface="+mj-lt"/>
              </a:rPr>
              <a:t>Lietotāja interfeiss: Tas ir galvenais veids, kā lietotājs mijiedarbojas ar sistēmu.</a:t>
            </a:r>
          </a:p>
          <a:p>
            <a:r>
              <a:rPr lang="lv-LV" sz="2200" i="0" dirty="0">
                <a:solidFill>
                  <a:schemeClr val="tx1"/>
                </a:solidFill>
                <a:effectLst/>
                <a:latin typeface="+mj-lt"/>
              </a:rPr>
              <a:t>Lietotāju sistēma nodrošina veidus, kā lietotājs var kontrolēt un vadīt sistēmu.</a:t>
            </a:r>
          </a:p>
          <a:p>
            <a:r>
              <a:rPr lang="lv-LV" sz="2200" i="0" dirty="0">
                <a:solidFill>
                  <a:schemeClr val="tx1"/>
                </a:solidFill>
                <a:effectLst/>
                <a:latin typeface="+mj-lt"/>
              </a:rPr>
              <a:t>Lietotāja profili un autentifikācija</a:t>
            </a:r>
            <a:endParaRPr lang="lv-LV" sz="2200" dirty="0">
              <a:solidFill>
                <a:schemeClr val="tx1"/>
              </a:solidFill>
              <a:latin typeface="+mj-lt"/>
            </a:endParaRPr>
          </a:p>
          <a:p>
            <a:r>
              <a:rPr lang="lv-LV" sz="2200" i="0" dirty="0">
                <a:solidFill>
                  <a:schemeClr val="tx1"/>
                </a:solidFill>
                <a:effectLst/>
                <a:latin typeface="+mj-lt"/>
              </a:rPr>
              <a:t>Lietotāju atbalsts un dokumentācija</a:t>
            </a:r>
            <a:endParaRPr lang="en-US" sz="2200" dirty="0">
              <a:solidFill>
                <a:schemeClr val="tx1"/>
              </a:solidFill>
              <a:latin typeface="+mj-lt"/>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8" name="Picture 7">
            <a:extLst>
              <a:ext uri="{FF2B5EF4-FFF2-40B4-BE49-F238E27FC236}">
                <a16:creationId xmlns:a16="http://schemas.microsoft.com/office/drawing/2014/main" id="{4A720367-DD4D-AEBF-F427-4505BB51211D}"/>
              </a:ext>
            </a:extLst>
          </p:cNvPr>
          <p:cNvPicPr>
            <a:picLocks noChangeAspect="1"/>
          </p:cNvPicPr>
          <p:nvPr/>
        </p:nvPicPr>
        <p:blipFill>
          <a:blip r:embed="rId3"/>
          <a:stretch>
            <a:fillRect/>
          </a:stretch>
        </p:blipFill>
        <p:spPr>
          <a:xfrm>
            <a:off x="7060286" y="3558318"/>
            <a:ext cx="4171322" cy="2657846"/>
          </a:xfrm>
          <a:prstGeom prst="rect">
            <a:avLst/>
          </a:prstGeom>
        </p:spPr>
      </p:pic>
      <p:pic>
        <p:nvPicPr>
          <p:cNvPr id="10" name="Picture 9">
            <a:extLst>
              <a:ext uri="{FF2B5EF4-FFF2-40B4-BE49-F238E27FC236}">
                <a16:creationId xmlns:a16="http://schemas.microsoft.com/office/drawing/2014/main" id="{54FFED96-5889-18F5-EBA5-734B1477F272}"/>
              </a:ext>
            </a:extLst>
          </p:cNvPr>
          <p:cNvPicPr>
            <a:picLocks noChangeAspect="1"/>
          </p:cNvPicPr>
          <p:nvPr/>
        </p:nvPicPr>
        <p:blipFill>
          <a:blip r:embed="rId4"/>
          <a:stretch>
            <a:fillRect/>
          </a:stretch>
        </p:blipFill>
        <p:spPr>
          <a:xfrm>
            <a:off x="1825481" y="3558317"/>
            <a:ext cx="4171322" cy="2657846"/>
          </a:xfrm>
          <a:prstGeom prst="rect">
            <a:avLst/>
          </a:prstGeom>
        </p:spPr>
      </p:pic>
    </p:spTree>
    <p:extLst>
      <p:ext uri="{BB962C8B-B14F-4D97-AF65-F5344CB8AC3E}">
        <p14:creationId xmlns:p14="http://schemas.microsoft.com/office/powerpoint/2010/main" val="2794422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Galvenā saraksta lapas dalīšana</a:t>
            </a:r>
            <a:endParaRPr lang="en-US" dirty="0"/>
          </a:p>
        </p:txBody>
      </p:sp>
      <p:sp>
        <p:nvSpPr>
          <p:cNvPr id="3" name="Content Placeholder 2"/>
          <p:cNvSpPr>
            <a:spLocks noGrp="1"/>
          </p:cNvSpPr>
          <p:nvPr>
            <p:ph idx="1"/>
          </p:nvPr>
        </p:nvSpPr>
        <p:spPr>
          <a:xfrm>
            <a:off x="1371600" y="1664677"/>
            <a:ext cx="9601200" cy="4237892"/>
          </a:xfrm>
        </p:spPr>
        <p:txBody>
          <a:bodyPr/>
          <a:lstStyle/>
          <a:p>
            <a:r>
              <a:rPr lang="lv-LV" sz="2200" b="0" i="0" dirty="0">
                <a:solidFill>
                  <a:schemeClr val="tx1"/>
                </a:solidFill>
                <a:effectLst/>
              </a:rPr>
              <a:t>Saturs</a:t>
            </a:r>
          </a:p>
          <a:p>
            <a:r>
              <a:rPr lang="lv-LV" sz="2200" b="0" i="0" dirty="0">
                <a:solidFill>
                  <a:schemeClr val="tx1"/>
                </a:solidFill>
                <a:effectLst/>
              </a:rPr>
              <a:t>Meklēšanas un filtrēšanas iespējas</a:t>
            </a:r>
          </a:p>
          <a:p>
            <a:r>
              <a:rPr lang="lv-LV" sz="2200" dirty="0">
                <a:solidFill>
                  <a:schemeClr val="tx1"/>
                </a:solidFill>
              </a:rPr>
              <a:t>D</a:t>
            </a:r>
            <a:r>
              <a:rPr lang="lv-LV" sz="2200" b="0" i="0" dirty="0">
                <a:solidFill>
                  <a:schemeClr val="tx1"/>
                </a:solidFill>
                <a:effectLst/>
              </a:rPr>
              <a:t>arbības un iespējas</a:t>
            </a:r>
          </a:p>
          <a:p>
            <a:r>
              <a:rPr lang="lv-LV" sz="2200" b="0" i="0" dirty="0">
                <a:solidFill>
                  <a:schemeClr val="tx1"/>
                </a:solidFill>
                <a:effectLst/>
              </a:rPr>
              <a:t>Vizuālais izskats un navigācija</a:t>
            </a:r>
          </a:p>
          <a:p>
            <a:endParaRPr lang="lv-LV" sz="2800" dirty="0">
              <a:solidFill>
                <a:schemeClr val="tx1"/>
              </a:solidFill>
              <a:latin typeface="+mj-lt"/>
            </a:endParaRP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6" name="Picture 5">
            <a:extLst>
              <a:ext uri="{FF2B5EF4-FFF2-40B4-BE49-F238E27FC236}">
                <a16:creationId xmlns:a16="http://schemas.microsoft.com/office/drawing/2014/main" id="{840FC5AD-2EE8-E3A5-7168-87BD309F78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0893" y="3783623"/>
            <a:ext cx="10058400" cy="2678912"/>
          </a:xfrm>
          <a:prstGeom prst="rect">
            <a:avLst/>
          </a:prstGeom>
        </p:spPr>
      </p:pic>
    </p:spTree>
    <p:extLst>
      <p:ext uri="{BB962C8B-B14F-4D97-AF65-F5344CB8AC3E}">
        <p14:creationId xmlns:p14="http://schemas.microsoft.com/office/powerpoint/2010/main" val="3519587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Darbības ar ierakstu</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6" name="Picture 5"/>
          <p:cNvPicPr>
            <a:picLocks noChangeAspect="1"/>
          </p:cNvPicPr>
          <p:nvPr/>
        </p:nvPicPr>
        <p:blipFill>
          <a:blip r:embed="rId3"/>
          <a:stretch>
            <a:fillRect/>
          </a:stretch>
        </p:blipFill>
        <p:spPr>
          <a:xfrm>
            <a:off x="1371600" y="5032094"/>
            <a:ext cx="3877216" cy="1295581"/>
          </a:xfrm>
          <a:prstGeom prst="rect">
            <a:avLst/>
          </a:prstGeom>
        </p:spPr>
      </p:pic>
      <p:pic>
        <p:nvPicPr>
          <p:cNvPr id="8" name="Picture 7"/>
          <p:cNvPicPr>
            <a:picLocks noChangeAspect="1"/>
          </p:cNvPicPr>
          <p:nvPr/>
        </p:nvPicPr>
        <p:blipFill>
          <a:blip r:embed="rId4"/>
          <a:stretch>
            <a:fillRect/>
          </a:stretch>
        </p:blipFill>
        <p:spPr>
          <a:xfrm>
            <a:off x="1186405" y="1388560"/>
            <a:ext cx="5735256" cy="3310762"/>
          </a:xfrm>
          <a:prstGeom prst="rect">
            <a:avLst/>
          </a:prstGeom>
        </p:spPr>
      </p:pic>
      <p:pic>
        <p:nvPicPr>
          <p:cNvPr id="12" name="Picture 11"/>
          <p:cNvPicPr>
            <a:picLocks noChangeAspect="1"/>
          </p:cNvPicPr>
          <p:nvPr/>
        </p:nvPicPr>
        <p:blipFill>
          <a:blip r:embed="rId5"/>
          <a:stretch>
            <a:fillRect/>
          </a:stretch>
        </p:blipFill>
        <p:spPr>
          <a:xfrm>
            <a:off x="7407484" y="1336057"/>
            <a:ext cx="4130503" cy="3415768"/>
          </a:xfrm>
          <a:prstGeom prst="rect">
            <a:avLst/>
          </a:prstGeom>
        </p:spPr>
      </p:pic>
      <p:pic>
        <p:nvPicPr>
          <p:cNvPr id="13" name="Picture 12"/>
          <p:cNvPicPr>
            <a:picLocks noChangeAspect="1"/>
          </p:cNvPicPr>
          <p:nvPr/>
        </p:nvPicPr>
        <p:blipFill>
          <a:blip r:embed="rId6"/>
          <a:stretch>
            <a:fillRect/>
          </a:stretch>
        </p:blipFill>
        <p:spPr>
          <a:xfrm>
            <a:off x="6729050" y="4973868"/>
            <a:ext cx="1743318" cy="1257475"/>
          </a:xfrm>
          <a:prstGeom prst="rect">
            <a:avLst/>
          </a:prstGeom>
        </p:spPr>
      </p:pic>
    </p:spTree>
    <p:extLst>
      <p:ext uri="{BB962C8B-B14F-4D97-AF65-F5344CB8AC3E}">
        <p14:creationId xmlns:p14="http://schemas.microsoft.com/office/powerpoint/2010/main" val="4239486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Meklēšana</a:t>
            </a:r>
            <a:endParaRPr lang="en-US" dirty="0"/>
          </a:p>
        </p:txBody>
      </p:sp>
      <p:sp>
        <p:nvSpPr>
          <p:cNvPr id="3" name="Content Placeholder 2"/>
          <p:cNvSpPr>
            <a:spLocks noGrp="1"/>
          </p:cNvSpPr>
          <p:nvPr>
            <p:ph idx="1"/>
          </p:nvPr>
        </p:nvSpPr>
        <p:spPr>
          <a:xfrm>
            <a:off x="1371600" y="1758462"/>
            <a:ext cx="9601200" cy="3581400"/>
          </a:xfrm>
        </p:spPr>
        <p:txBody>
          <a:bodyPr>
            <a:normAutofit/>
          </a:bodyPr>
          <a:lstStyle/>
          <a:p>
            <a:r>
              <a:rPr lang="lv-LV" sz="2800" dirty="0"/>
              <a:t>Ieraksts tiek meklēts pēc inventāra numura. </a:t>
            </a:r>
            <a:endParaRPr lang="en-US"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6" name="Picture 5"/>
          <p:cNvPicPr>
            <a:picLocks noChangeAspect="1"/>
          </p:cNvPicPr>
          <p:nvPr/>
        </p:nvPicPr>
        <p:blipFill>
          <a:blip r:embed="rId3"/>
          <a:stretch>
            <a:fillRect/>
          </a:stretch>
        </p:blipFill>
        <p:spPr>
          <a:xfrm>
            <a:off x="1532162" y="2666191"/>
            <a:ext cx="9683706" cy="3613425"/>
          </a:xfrm>
          <a:prstGeom prst="rect">
            <a:avLst/>
          </a:prstGeom>
        </p:spPr>
      </p:pic>
    </p:spTree>
    <p:extLst>
      <p:ext uri="{BB962C8B-B14F-4D97-AF65-F5344CB8AC3E}">
        <p14:creationId xmlns:p14="http://schemas.microsoft.com/office/powerpoint/2010/main" val="250862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Secinājumi</a:t>
            </a:r>
            <a:endParaRPr lang="en-US" dirty="0"/>
          </a:p>
        </p:txBody>
      </p:sp>
      <p:sp>
        <p:nvSpPr>
          <p:cNvPr id="3" name="Content Placeholder 2"/>
          <p:cNvSpPr>
            <a:spLocks noGrp="1"/>
          </p:cNvSpPr>
          <p:nvPr>
            <p:ph idx="1"/>
          </p:nvPr>
        </p:nvSpPr>
        <p:spPr>
          <a:xfrm>
            <a:off x="1371600" y="1678329"/>
            <a:ext cx="10820400" cy="4493871"/>
          </a:xfrm>
        </p:spPr>
        <p:txBody>
          <a:bodyPr>
            <a:normAutofit/>
          </a:bodyPr>
          <a:lstStyle/>
          <a:p>
            <a:r>
              <a:rPr lang="lv-LV" sz="2400" dirty="0">
                <a:solidFill>
                  <a:schemeClr val="tx1"/>
                </a:solidFill>
                <a:effectLst/>
                <a:latin typeface="+mj-lt"/>
                <a:ea typeface="Calibri" panose="020F0502020204030204" pitchFamily="34" charset="0"/>
                <a:cs typeface="Times New Roman" panose="02020603050405020304" pitchFamily="18" charset="0"/>
              </a:rPr>
              <a:t>Sanāca ātra un ērta vide jebkurai mājaslapai kurai nepieciešama aizmugursistēma ar datu bāzi; </a:t>
            </a:r>
            <a:endParaRPr lang="lv-LV" sz="2800" dirty="0"/>
          </a:p>
          <a:p>
            <a:r>
              <a:rPr lang="lv-LV" sz="2400" dirty="0">
                <a:solidFill>
                  <a:schemeClr val="tx1"/>
                </a:solidFill>
                <a:effectLst/>
                <a:latin typeface="+mj-lt"/>
                <a:ea typeface="Calibri" panose="020F0502020204030204" pitchFamily="34" charset="0"/>
                <a:cs typeface="Times New Roman" panose="02020603050405020304" pitchFamily="18" charset="0"/>
              </a:rPr>
              <a:t>Iemācījos strādāt ar jauniem rīkiem, pielietot dažādas bibliotēkas, apguvis jaunas programmēšanas prasmes un papildināju savas zināšanas </a:t>
            </a:r>
            <a:r>
              <a:rPr lang="lv-LV" sz="2400" i="1" dirty="0" err="1">
                <a:solidFill>
                  <a:schemeClr val="tx1"/>
                </a:solidFill>
                <a:effectLst/>
                <a:latin typeface="+mj-lt"/>
                <a:ea typeface="Calibri" panose="020F0502020204030204" pitchFamily="34" charset="0"/>
                <a:cs typeface="Times New Roman" panose="02020603050405020304" pitchFamily="18" charset="0"/>
              </a:rPr>
              <a:t>JavaScript</a:t>
            </a:r>
            <a:r>
              <a:rPr lang="lv-LV" sz="2400" dirty="0">
                <a:solidFill>
                  <a:schemeClr val="tx1"/>
                </a:solidFill>
                <a:effectLst/>
                <a:latin typeface="+mj-lt"/>
                <a:ea typeface="Calibri" panose="020F0502020204030204" pitchFamily="34" charset="0"/>
                <a:cs typeface="Times New Roman" panose="02020603050405020304" pitchFamily="18" charset="0"/>
              </a:rPr>
              <a:t> un </a:t>
            </a:r>
            <a:r>
              <a:rPr lang="lv-LV" sz="2400" i="1" dirty="0">
                <a:solidFill>
                  <a:schemeClr val="tx1"/>
                </a:solidFill>
                <a:effectLst/>
                <a:latin typeface="+mj-lt"/>
                <a:ea typeface="Calibri" panose="020F0502020204030204" pitchFamily="34" charset="0"/>
                <a:cs typeface="Times New Roman" panose="02020603050405020304" pitchFamily="18" charset="0"/>
              </a:rPr>
              <a:t>HTML</a:t>
            </a:r>
            <a:r>
              <a:rPr lang="lv-LV" sz="2400" dirty="0">
                <a:solidFill>
                  <a:schemeClr val="tx1"/>
                </a:solidFill>
                <a:effectLst/>
                <a:latin typeface="+mj-lt"/>
                <a:ea typeface="Calibri" panose="020F0502020204030204" pitchFamily="34" charset="0"/>
                <a:cs typeface="Times New Roman" panose="02020603050405020304" pitchFamily="18" charset="0"/>
              </a:rPr>
              <a:t> valodās;</a:t>
            </a:r>
            <a:endParaRPr lang="lv-LV" sz="2400" dirty="0">
              <a:solidFill>
                <a:schemeClr val="tx1"/>
              </a:solidFill>
              <a:latin typeface="+mj-lt"/>
            </a:endParaRPr>
          </a:p>
          <a:p>
            <a:r>
              <a:rPr lang="lv-LV" sz="2400" dirty="0">
                <a:solidFill>
                  <a:srgbClr val="000000"/>
                </a:solidFill>
                <a:effectLst/>
                <a:latin typeface="+mj-lt"/>
                <a:ea typeface="Calibri" panose="020F0502020204030204" pitchFamily="34" charset="0"/>
                <a:cs typeface="Times New Roman" panose="02020603050405020304" pitchFamily="18" charset="0"/>
              </a:rPr>
              <a:t>Tālākai programmas attīstībai varētu tikt pievērsta lielāka uzmanība drošības risinājumiem un to uzlabošanai.</a:t>
            </a:r>
            <a:endParaRPr lang="lv-LV" sz="2400" dirty="0">
              <a:latin typeface="+mj-lt"/>
            </a:endParaRPr>
          </a:p>
          <a:p>
            <a:r>
              <a:rPr lang="lv-LV" sz="2400" dirty="0"/>
              <a:t>Turpmāk izstrādāt mobilajā vidē</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474247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4551" y="2910016"/>
            <a:ext cx="9601200" cy="1485900"/>
          </a:xfrm>
        </p:spPr>
        <p:txBody>
          <a:bodyPr/>
          <a:lstStyle/>
          <a:p>
            <a:r>
              <a:rPr lang="lv-LV" dirty="0"/>
              <a:t>Paldies par uzmanību!</a:t>
            </a:r>
            <a:endParaRPr lang="en-US" dirty="0"/>
          </a:p>
        </p:txBody>
      </p:sp>
      <p:sp>
        <p:nvSpPr>
          <p:cNvPr id="3" name="Slide Number Placeholder 2">
            <a:extLst>
              <a:ext uri="{FF2B5EF4-FFF2-40B4-BE49-F238E27FC236}">
                <a16:creationId xmlns:a16="http://schemas.microsoft.com/office/drawing/2014/main" id="{87EB5A50-DEB7-4B2E-963F-2D56043B8F62}"/>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74118171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1060</TotalTime>
  <Words>1058</Words>
  <Application>Microsoft Office PowerPoint</Application>
  <PresentationFormat>Widescreen</PresentationFormat>
  <Paragraphs>78</Paragraphs>
  <Slides>13</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Franklin Gothic Book</vt:lpstr>
      <vt:lpstr>Crop</vt:lpstr>
      <vt:lpstr>Apavu interneta veikals Kvalifikācijas ieguvei Programmēšanas tehniķis</vt:lpstr>
      <vt:lpstr>Projekta galvenie uzdevumi</vt:lpstr>
      <vt:lpstr>Specifika</vt:lpstr>
      <vt:lpstr>Mērķi izpildes sākumā</vt:lpstr>
      <vt:lpstr>Projektēšana</vt:lpstr>
      <vt:lpstr>Sākotnējie maketi </vt:lpstr>
      <vt:lpstr>Sistēmas darbības blokshēma</vt:lpstr>
      <vt:lpstr>Lietotāju sistēma</vt:lpstr>
      <vt:lpstr>Galvenā saraksta lapas dalīšana</vt:lpstr>
      <vt:lpstr>Darbības ar ierakstu</vt:lpstr>
      <vt:lpstr>Meklēšana</vt:lpstr>
      <vt:lpstr>Secinājumi</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Mareks Mateša</dc:creator>
  <cp:lastModifiedBy>Jegors</cp:lastModifiedBy>
  <cp:revision>153</cp:revision>
  <dcterms:created xsi:type="dcterms:W3CDTF">2021-03-23T08:17:32Z</dcterms:created>
  <dcterms:modified xsi:type="dcterms:W3CDTF">2023-06-16T08:53:20Z</dcterms:modified>
</cp:coreProperties>
</file>